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53"/>
  </p:notesMasterIdLst>
  <p:sldIdLst>
    <p:sldId id="256" r:id="rId2"/>
    <p:sldId id="340" r:id="rId3"/>
    <p:sldId id="341" r:id="rId4"/>
    <p:sldId id="259" r:id="rId5"/>
    <p:sldId id="262" r:id="rId6"/>
    <p:sldId id="269" r:id="rId7"/>
    <p:sldId id="270" r:id="rId8"/>
    <p:sldId id="273" r:id="rId9"/>
    <p:sldId id="275" r:id="rId10"/>
    <p:sldId id="358" r:id="rId11"/>
    <p:sldId id="304" r:id="rId12"/>
    <p:sldId id="342" r:id="rId13"/>
    <p:sldId id="348" r:id="rId14"/>
    <p:sldId id="350" r:id="rId15"/>
    <p:sldId id="347" r:id="rId16"/>
    <p:sldId id="379" r:id="rId17"/>
    <p:sldId id="380" r:id="rId18"/>
    <p:sldId id="382" r:id="rId19"/>
    <p:sldId id="381" r:id="rId20"/>
    <p:sldId id="384" r:id="rId21"/>
    <p:sldId id="383" r:id="rId22"/>
    <p:sldId id="359" r:id="rId23"/>
    <p:sldId id="346" r:id="rId24"/>
    <p:sldId id="385" r:id="rId25"/>
    <p:sldId id="386" r:id="rId26"/>
    <p:sldId id="387" r:id="rId27"/>
    <p:sldId id="389" r:id="rId28"/>
    <p:sldId id="390" r:id="rId29"/>
    <p:sldId id="391" r:id="rId30"/>
    <p:sldId id="365" r:id="rId31"/>
    <p:sldId id="364" r:id="rId32"/>
    <p:sldId id="357" r:id="rId33"/>
    <p:sldId id="344" r:id="rId34"/>
    <p:sldId id="349" r:id="rId35"/>
    <p:sldId id="345" r:id="rId36"/>
    <p:sldId id="356" r:id="rId37"/>
    <p:sldId id="368" r:id="rId38"/>
    <p:sldId id="369" r:id="rId39"/>
    <p:sldId id="370" r:id="rId40"/>
    <p:sldId id="371" r:id="rId41"/>
    <p:sldId id="372" r:id="rId42"/>
    <p:sldId id="373" r:id="rId43"/>
    <p:sldId id="374" r:id="rId44"/>
    <p:sldId id="375" r:id="rId45"/>
    <p:sldId id="376" r:id="rId46"/>
    <p:sldId id="366" r:id="rId47"/>
    <p:sldId id="378" r:id="rId48"/>
    <p:sldId id="283" r:id="rId49"/>
    <p:sldId id="321" r:id="rId50"/>
    <p:sldId id="318" r:id="rId51"/>
    <p:sldId id="264" r:id="rId52"/>
  </p:sldIdLst>
  <p:sldSz cx="9144000" cy="5143500" type="screen16x9"/>
  <p:notesSz cx="6858000" cy="9144000"/>
  <p:embeddedFontLst>
    <p:embeddedFont>
      <p:font typeface="IBM Plex Sans" panose="020B0503050203000203" pitchFamily="34" charset="0"/>
      <p:regular r:id="rId54"/>
      <p:bold r:id="rId55"/>
      <p:italic r:id="rId56"/>
      <p:boldItalic r:id="rId57"/>
    </p:embeddedFont>
    <p:embeddedFont>
      <p:font typeface="IBM Plex Sans Medium" panose="020B0603050203000203" pitchFamily="34" charset="0"/>
      <p:regular r:id="rId58"/>
      <p:bold r:id="rId59"/>
      <p:italic r:id="rId60"/>
      <p:boldItalic r:id="rId61"/>
    </p:embeddedFont>
    <p:embeddedFont>
      <p:font typeface="IBM Plex Sans SemiBold" panose="020B0703050203000203" pitchFamily="34" charset="0"/>
      <p:regular r:id="rId62"/>
      <p:bold r:id="rId63"/>
      <p:italic r:id="rId64"/>
      <p:boldItalic r:id="rId65"/>
    </p:embeddedFont>
    <p:embeddedFont>
      <p:font typeface="Tw Cen MT" panose="020B0602020104020603"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563AD2-DFA5-4B4E-B630-3BA90E458B59}">
  <a:tblStyle styleId="{28563AD2-DFA5-4B4E-B630-3BA90E458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8" autoAdjust="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00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42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253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3808d40dd4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3808d40dd4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3"/>
        <p:cNvGrpSpPr/>
        <p:nvPr/>
      </p:nvGrpSpPr>
      <p:grpSpPr>
        <a:xfrm>
          <a:off x="0" y="0"/>
          <a:ext cx="0" cy="0"/>
          <a:chOff x="0" y="0"/>
          <a:chExt cx="0" cy="0"/>
        </a:xfrm>
      </p:grpSpPr>
      <p:sp>
        <p:nvSpPr>
          <p:cNvPr id="4254" name="Google Shape;4254;g146bcd6a36f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5" name="Google Shape;4255;g146bcd6a36f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g1173cd25692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g1173cd25692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3808d40dd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3808d40dd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1710476bc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1710476bc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138212783df_0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138212783df_0_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6bcd6a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6bcd6a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451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9">
  <p:cSld name="CUSTOM_4_1_1_2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7"/>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subTitle" idx="1"/>
          </p:nvPr>
        </p:nvSpPr>
        <p:spPr>
          <a:xfrm>
            <a:off x="720000" y="1167925"/>
            <a:ext cx="7704000" cy="3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atin typeface="IBM Plex Sans"/>
                <a:ea typeface="IBM Plex Sans"/>
                <a:cs typeface="IBM Plex Sans"/>
                <a:sym typeface="IBM Plex Sans"/>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5" name="Google Shape;225;p2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0">
  <p:cSld name="CUSTOM_4_1_1_2_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8"/>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5085525" y="1683375"/>
            <a:ext cx="2909100" cy="706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8"/>
          <p:cNvSpPr txBox="1">
            <a:spLocks noGrp="1"/>
          </p:cNvSpPr>
          <p:nvPr>
            <p:ph type="subTitle" idx="1"/>
          </p:nvPr>
        </p:nvSpPr>
        <p:spPr>
          <a:xfrm>
            <a:off x="5085525" y="2334225"/>
            <a:ext cx="2909100" cy="10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8"/>
          <p:cNvSpPr>
            <a:spLocks noGrp="1"/>
          </p:cNvSpPr>
          <p:nvPr>
            <p:ph type="pic" idx="2"/>
          </p:nvPr>
        </p:nvSpPr>
        <p:spPr>
          <a:xfrm>
            <a:off x="374375" y="627150"/>
            <a:ext cx="3889200" cy="38892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7"/>
          <p:cNvSpPr/>
          <p:nvPr/>
        </p:nvSpPr>
        <p:spPr>
          <a:xfrm rot="10800000" flipH="1">
            <a:off x="-305525" y="3076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17"/>
          <p:cNvSpPr txBox="1">
            <a:spLocks noGrp="1"/>
          </p:cNvSpPr>
          <p:nvPr>
            <p:ph type="title" idx="2" hasCustomPrompt="1"/>
          </p:nvPr>
        </p:nvSpPr>
        <p:spPr>
          <a:xfrm>
            <a:off x="3752250" y="1392613"/>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7"/>
          <p:cNvSpPr txBox="1">
            <a:spLocks noGrp="1"/>
          </p:cNvSpPr>
          <p:nvPr>
            <p:ph type="subTitle" idx="1"/>
          </p:nvPr>
        </p:nvSpPr>
        <p:spPr>
          <a:xfrm>
            <a:off x="2246850" y="3426000"/>
            <a:ext cx="46503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7"/>
          <p:cNvSpPr/>
          <p:nvPr/>
        </p:nvSpPr>
        <p:spPr>
          <a:xfrm>
            <a:off x="1714725" y="-33944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1"/>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2"/>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0" r:id="rId6"/>
    <p:sldLayoutId id="2147483663" r:id="rId7"/>
    <p:sldLayoutId id="2147483667" r:id="rId8"/>
    <p:sldLayoutId id="2147483668" r:id="rId9"/>
    <p:sldLayoutId id="2147483670" r:id="rId10"/>
    <p:sldLayoutId id="2147483673" r:id="rId11"/>
    <p:sldLayoutId id="2147483674" r:id="rId12"/>
    <p:sldLayoutId id="2147483698" r:id="rId13"/>
    <p:sldLayoutId id="2147483699" r:id="rId14"/>
    <p:sldLayoutId id="2147483700" r:id="rId15"/>
    <p:sldLayoutId id="214748370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www.sciencedirect.com/science/article/pii/S0165027007001094#aep-bibliography-id47"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neurotechx.github.io/moabb/generated/moabb.datasets.EPFLP300.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954800" y="1661500"/>
            <a:ext cx="388765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latin typeface="IBM Plex Sans" panose="020B0503050203000203" pitchFamily="34" charset="0"/>
              </a:rPr>
              <a:t>NeuroPhone</a:t>
            </a:r>
            <a:endParaRPr sz="4800" dirty="0">
              <a:latin typeface="IBM Plex Sans" panose="020B0503050203000203" pitchFamily="34" charset="0"/>
            </a:endParaRPr>
          </a:p>
        </p:txBody>
      </p:sp>
      <p:sp>
        <p:nvSpPr>
          <p:cNvPr id="593" name="Google Shape;593;p61"/>
          <p:cNvSpPr txBox="1">
            <a:spLocks noGrp="1"/>
          </p:cNvSpPr>
          <p:nvPr>
            <p:ph type="subTitle" idx="1"/>
          </p:nvPr>
        </p:nvSpPr>
        <p:spPr>
          <a:xfrm>
            <a:off x="5045133" y="2418201"/>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IBM Plex Sans" panose="020B0503050203000203" pitchFamily="34" charset="0"/>
              </a:rPr>
              <a:t>Real-Time Brain-Mobile Phone Interface</a:t>
            </a:r>
            <a:endParaRPr dirty="0">
              <a:latin typeface="IBM Plex Sans" panose="020B0503050203000203" pitchFamily="34" charset="0"/>
            </a:endParaRPr>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10;&#10;Description automatically generated with medium confidence">
            <a:extLst>
              <a:ext uri="{FF2B5EF4-FFF2-40B4-BE49-F238E27FC236}">
                <a16:creationId xmlns:a16="http://schemas.microsoft.com/office/drawing/2014/main" id="{BC9AFFFD-9B77-08E1-D461-A41DD443F138}"/>
              </a:ext>
            </a:extLst>
          </p:cNvPr>
          <p:cNvPicPr>
            <a:picLocks noChangeAspect="1"/>
          </p:cNvPicPr>
          <p:nvPr/>
        </p:nvPicPr>
        <p:blipFill>
          <a:blip r:embed="rId5"/>
          <a:stretch>
            <a:fillRect/>
          </a:stretch>
        </p:blipFill>
        <p:spPr>
          <a:xfrm>
            <a:off x="7053769" y="66060"/>
            <a:ext cx="891133" cy="784198"/>
          </a:xfrm>
          <a:prstGeom prst="rect">
            <a:avLst/>
          </a:prstGeom>
        </p:spPr>
      </p:pic>
      <p:sp>
        <p:nvSpPr>
          <p:cNvPr id="4" name="TextBox 3">
            <a:extLst>
              <a:ext uri="{FF2B5EF4-FFF2-40B4-BE49-F238E27FC236}">
                <a16:creationId xmlns:a16="http://schemas.microsoft.com/office/drawing/2014/main" id="{165C005E-BDE1-3A56-5DCC-A797206BDD7D}"/>
              </a:ext>
            </a:extLst>
          </p:cNvPr>
          <p:cNvSpPr txBox="1"/>
          <p:nvPr/>
        </p:nvSpPr>
        <p:spPr>
          <a:xfrm>
            <a:off x="5069627" y="3536062"/>
            <a:ext cx="3505145" cy="523220"/>
          </a:xfrm>
          <a:prstGeom prst="rect">
            <a:avLst/>
          </a:prstGeom>
          <a:noFill/>
        </p:spPr>
        <p:txBody>
          <a:bodyPr wrap="square" rtlCol="0">
            <a:spAutoFit/>
          </a:bodyPr>
          <a:lstStyle/>
          <a:p>
            <a:r>
              <a:rPr lang="en-US" dirty="0">
                <a:solidFill>
                  <a:schemeClr val="bg1"/>
                </a:solidFill>
                <a:latin typeface="IBM Plex Sans" panose="020B0503050203000203" pitchFamily="34" charset="0"/>
              </a:rPr>
              <a:t>Faculty of Computer and Information Science, Ain Shams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55D0-A0DA-7411-C5AE-CAA8F60988CB}"/>
              </a:ext>
            </a:extLst>
          </p:cNvPr>
          <p:cNvSpPr>
            <a:spLocks noGrp="1"/>
          </p:cNvSpPr>
          <p:nvPr>
            <p:ph type="title"/>
          </p:nvPr>
        </p:nvSpPr>
        <p:spPr>
          <a:xfrm>
            <a:off x="117845" y="67093"/>
            <a:ext cx="4547024" cy="572700"/>
          </a:xfrm>
        </p:spPr>
        <p:txBody>
          <a:bodyPr/>
          <a:lstStyle/>
          <a:p>
            <a:r>
              <a:rPr lang="en-US" dirty="0"/>
              <a:t>System architecture</a:t>
            </a:r>
          </a:p>
        </p:txBody>
      </p:sp>
      <p:pic>
        <p:nvPicPr>
          <p:cNvPr id="13" name="Picture 12" descr="Diagram&#10;&#10;Description automatically generated">
            <a:extLst>
              <a:ext uri="{FF2B5EF4-FFF2-40B4-BE49-F238E27FC236}">
                <a16:creationId xmlns:a16="http://schemas.microsoft.com/office/drawing/2014/main" id="{32F2090C-2281-20E0-16BB-42F5B62804A0}"/>
              </a:ext>
            </a:extLst>
          </p:cNvPr>
          <p:cNvPicPr>
            <a:picLocks noChangeAspect="1"/>
          </p:cNvPicPr>
          <p:nvPr/>
        </p:nvPicPr>
        <p:blipFill rotWithShape="1">
          <a:blip r:embed="rId2"/>
          <a:srcRect t="12439" b="1305"/>
          <a:stretch/>
        </p:blipFill>
        <p:spPr>
          <a:xfrm>
            <a:off x="2034399" y="697806"/>
            <a:ext cx="4750224" cy="4314308"/>
          </a:xfrm>
          <a:prstGeom prst="rect">
            <a:avLst/>
          </a:prstGeom>
        </p:spPr>
      </p:pic>
    </p:spTree>
    <p:extLst>
      <p:ext uri="{BB962C8B-B14F-4D97-AF65-F5344CB8AC3E}">
        <p14:creationId xmlns:p14="http://schemas.microsoft.com/office/powerpoint/2010/main" val="6475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sp>
        <p:nvSpPr>
          <p:cNvPr id="3551" name="Google Shape;3551;p109"/>
          <p:cNvSpPr/>
          <p:nvPr/>
        </p:nvSpPr>
        <p:spPr>
          <a:xfrm>
            <a:off x="822775" y="1582075"/>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09"/>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EPFL Data</a:t>
            </a:r>
            <a:endParaRPr dirty="0"/>
          </a:p>
        </p:txBody>
      </p:sp>
      <p:cxnSp>
        <p:nvCxnSpPr>
          <p:cNvPr id="3553" name="Google Shape;3553;p109"/>
          <p:cNvCxnSpPr>
            <a:stCxn id="3554" idx="3"/>
            <a:endCxn id="3555" idx="1"/>
          </p:cNvCxnSpPr>
          <p:nvPr/>
        </p:nvCxnSpPr>
        <p:spPr>
          <a:xfrm>
            <a:off x="1545775" y="3152375"/>
            <a:ext cx="2057700" cy="0"/>
          </a:xfrm>
          <a:prstGeom prst="straightConnector1">
            <a:avLst/>
          </a:prstGeom>
          <a:noFill/>
          <a:ln w="9525" cap="flat" cmpd="sng">
            <a:solidFill>
              <a:schemeClr val="lt1"/>
            </a:solidFill>
            <a:prstDash val="solid"/>
            <a:round/>
            <a:headEnd type="none" w="med" len="med"/>
            <a:tailEnd type="none" w="med" len="med"/>
          </a:ln>
        </p:spPr>
      </p:cxnSp>
      <p:sp>
        <p:nvSpPr>
          <p:cNvPr id="3557" name="Google Shape;3557;p109"/>
          <p:cNvSpPr txBox="1"/>
          <p:nvPr/>
        </p:nvSpPr>
        <p:spPr>
          <a:xfrm>
            <a:off x="855624"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89%</a:t>
            </a:r>
            <a:endParaRPr sz="1800" b="1" dirty="0">
              <a:solidFill>
                <a:schemeClr val="lt1"/>
              </a:solidFill>
              <a:latin typeface="IBM Plex Sans"/>
              <a:ea typeface="IBM Plex Sans"/>
              <a:cs typeface="IBM Plex Sans"/>
              <a:sym typeface="IBM Plex Sans"/>
            </a:endParaRPr>
          </a:p>
        </p:txBody>
      </p:sp>
      <p:sp>
        <p:nvSpPr>
          <p:cNvPr id="3558" name="Google Shape;3558;p109"/>
          <p:cNvSpPr txBox="1"/>
          <p:nvPr/>
        </p:nvSpPr>
        <p:spPr>
          <a:xfrm>
            <a:off x="2108321" y="1616380"/>
            <a:ext cx="8139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11%</a:t>
            </a:r>
            <a:endParaRPr sz="1800" b="1" dirty="0">
              <a:solidFill>
                <a:schemeClr val="lt1"/>
              </a:solidFill>
              <a:latin typeface="IBM Plex Sans"/>
              <a:ea typeface="IBM Plex Sans"/>
              <a:cs typeface="IBM Plex Sans"/>
              <a:sym typeface="IBM Plex Sans"/>
            </a:endParaRPr>
          </a:p>
        </p:txBody>
      </p:sp>
      <p:sp>
        <p:nvSpPr>
          <p:cNvPr id="3554" name="Google Shape;3554;p109"/>
          <p:cNvSpPr txBox="1"/>
          <p:nvPr/>
        </p:nvSpPr>
        <p:spPr>
          <a:xfrm>
            <a:off x="822775" y="29524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27-32</a:t>
            </a:r>
            <a:endParaRPr dirty="0">
              <a:solidFill>
                <a:schemeClr val="lt1"/>
              </a:solidFill>
              <a:latin typeface="IBM Plex Sans Medium"/>
              <a:ea typeface="IBM Plex Sans Medium"/>
              <a:cs typeface="IBM Plex Sans Medium"/>
              <a:sym typeface="IBM Plex Sans Medium"/>
            </a:endParaRPr>
          </a:p>
        </p:txBody>
      </p:sp>
      <p:sp>
        <p:nvSpPr>
          <p:cNvPr id="3555" name="Google Shape;3555;p109"/>
          <p:cNvSpPr txBox="1"/>
          <p:nvPr/>
        </p:nvSpPr>
        <p:spPr>
          <a:xfrm>
            <a:off x="3603331" y="29524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44.4%</a:t>
            </a:r>
            <a:endParaRPr dirty="0">
              <a:solidFill>
                <a:schemeClr val="lt1"/>
              </a:solidFill>
              <a:latin typeface="IBM Plex Sans SemiBold"/>
              <a:ea typeface="IBM Plex Sans SemiBold"/>
              <a:cs typeface="IBM Plex Sans SemiBold"/>
              <a:sym typeface="IBM Plex Sans SemiBold"/>
            </a:endParaRPr>
          </a:p>
        </p:txBody>
      </p:sp>
      <p:sp>
        <p:nvSpPr>
          <p:cNvPr id="3561" name="Google Shape;3561;p109"/>
          <p:cNvSpPr txBox="1"/>
          <p:nvPr/>
        </p:nvSpPr>
        <p:spPr>
          <a:xfrm>
            <a:off x="713875" y="1151717"/>
            <a:ext cx="3858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Gender</a:t>
            </a:r>
            <a:endParaRPr sz="2500" b="1" dirty="0">
              <a:solidFill>
                <a:schemeClr val="lt1"/>
              </a:solidFill>
              <a:latin typeface="IBM Plex Sans"/>
              <a:ea typeface="IBM Plex Sans"/>
              <a:cs typeface="IBM Plex Sans"/>
              <a:sym typeface="IBM Plex Sans"/>
            </a:endParaRPr>
          </a:p>
        </p:txBody>
      </p:sp>
      <p:sp>
        <p:nvSpPr>
          <p:cNvPr id="3562" name="Google Shape;3562;p109"/>
          <p:cNvSpPr txBox="1"/>
          <p:nvPr/>
        </p:nvSpPr>
        <p:spPr>
          <a:xfrm>
            <a:off x="713875" y="2527051"/>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Age range</a:t>
            </a:r>
            <a:endParaRPr sz="2500" b="1" dirty="0">
              <a:solidFill>
                <a:schemeClr val="lt1"/>
              </a:solidFill>
              <a:latin typeface="IBM Plex Sans"/>
              <a:ea typeface="IBM Plex Sans"/>
              <a:cs typeface="IBM Plex Sans"/>
              <a:sym typeface="IBM Plex Sans"/>
            </a:endParaRPr>
          </a:p>
        </p:txBody>
      </p:sp>
      <p:sp>
        <p:nvSpPr>
          <p:cNvPr id="3563" name="Google Shape;3563;p109"/>
          <p:cNvSpPr txBox="1"/>
          <p:nvPr/>
        </p:nvSpPr>
        <p:spPr>
          <a:xfrm>
            <a:off x="71417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Male</a:t>
            </a:r>
            <a:endParaRPr>
              <a:solidFill>
                <a:schemeClr val="lt1"/>
              </a:solidFill>
              <a:latin typeface="IBM Plex Sans"/>
              <a:ea typeface="IBM Plex Sans"/>
              <a:cs typeface="IBM Plex Sans"/>
              <a:sym typeface="IBM Plex Sans"/>
            </a:endParaRPr>
          </a:p>
        </p:txBody>
      </p:sp>
      <p:sp>
        <p:nvSpPr>
          <p:cNvPr id="3564" name="Google Shape;3564;p109"/>
          <p:cNvSpPr txBox="1"/>
          <p:nvPr/>
        </p:nvSpPr>
        <p:spPr>
          <a:xfrm>
            <a:off x="1966861" y="1999168"/>
            <a:ext cx="10968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IBM Plex Sans"/>
                <a:ea typeface="IBM Plex Sans"/>
                <a:cs typeface="IBM Plex Sans"/>
                <a:sym typeface="IBM Plex Sans"/>
              </a:rPr>
              <a:t>Female</a:t>
            </a:r>
            <a:endParaRPr>
              <a:solidFill>
                <a:schemeClr val="lt1"/>
              </a:solidFill>
              <a:latin typeface="IBM Plex Sans"/>
              <a:ea typeface="IBM Plex Sans"/>
              <a:cs typeface="IBM Plex Sans"/>
              <a:sym typeface="IBM Plex Sans"/>
            </a:endParaRPr>
          </a:p>
        </p:txBody>
      </p:sp>
      <p:sp>
        <p:nvSpPr>
          <p:cNvPr id="3565" name="Google Shape;3565;p109"/>
          <p:cNvSpPr txBox="1"/>
          <p:nvPr/>
        </p:nvSpPr>
        <p:spPr>
          <a:xfrm>
            <a:off x="4803465" y="2964876"/>
            <a:ext cx="38589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dirty="0">
                <a:solidFill>
                  <a:schemeClr val="lt1"/>
                </a:solidFill>
                <a:latin typeface="IBM Plex Sans"/>
                <a:ea typeface="IBM Plex Sans"/>
                <a:cs typeface="IBM Plex Sans"/>
                <a:sym typeface="IBM Plex Sans"/>
              </a:rPr>
              <a:t>Physical disability</a:t>
            </a:r>
            <a:endParaRPr sz="2500" b="1" dirty="0">
              <a:solidFill>
                <a:schemeClr val="lt1"/>
              </a:solidFill>
              <a:latin typeface="IBM Plex Sans"/>
              <a:ea typeface="IBM Plex Sans"/>
              <a:cs typeface="IBM Plex Sans"/>
              <a:sym typeface="IBM Plex Sans"/>
            </a:endParaRPr>
          </a:p>
        </p:txBody>
      </p:sp>
      <p:sp>
        <p:nvSpPr>
          <p:cNvPr id="3566" name="Google Shape;3566;p109"/>
          <p:cNvSpPr/>
          <p:nvPr/>
        </p:nvSpPr>
        <p:spPr>
          <a:xfrm>
            <a:off x="2292475" y="3086076"/>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09"/>
          <p:cNvSpPr txBox="1"/>
          <p:nvPr/>
        </p:nvSpPr>
        <p:spPr>
          <a:xfrm>
            <a:off x="822775" y="348267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33-47</a:t>
            </a:r>
            <a:endParaRPr dirty="0">
              <a:solidFill>
                <a:schemeClr val="lt1"/>
              </a:solidFill>
              <a:latin typeface="IBM Plex Sans Medium"/>
              <a:ea typeface="IBM Plex Sans Medium"/>
              <a:cs typeface="IBM Plex Sans Medium"/>
              <a:sym typeface="IBM Plex Sans Medium"/>
            </a:endParaRPr>
          </a:p>
        </p:txBody>
      </p:sp>
      <p:sp>
        <p:nvSpPr>
          <p:cNvPr id="3568" name="Google Shape;3568;p109"/>
          <p:cNvSpPr txBox="1"/>
          <p:nvPr/>
        </p:nvSpPr>
        <p:spPr>
          <a:xfrm>
            <a:off x="3603331" y="348268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33.3%</a:t>
            </a:r>
            <a:endParaRPr dirty="0">
              <a:solidFill>
                <a:schemeClr val="lt1"/>
              </a:solidFill>
              <a:latin typeface="IBM Plex Sans SemiBold"/>
              <a:ea typeface="IBM Plex Sans SemiBold"/>
              <a:cs typeface="IBM Plex Sans SemiBold"/>
              <a:sym typeface="IBM Plex Sans SemiBold"/>
            </a:endParaRPr>
          </a:p>
        </p:txBody>
      </p:sp>
      <p:sp>
        <p:nvSpPr>
          <p:cNvPr id="3569" name="Google Shape;3569;p109"/>
          <p:cNvSpPr txBox="1"/>
          <p:nvPr/>
        </p:nvSpPr>
        <p:spPr>
          <a:xfrm>
            <a:off x="822775" y="4012925"/>
            <a:ext cx="7230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48-56</a:t>
            </a:r>
            <a:endParaRPr dirty="0">
              <a:solidFill>
                <a:schemeClr val="lt1"/>
              </a:solidFill>
              <a:latin typeface="IBM Plex Sans Medium"/>
              <a:ea typeface="IBM Plex Sans Medium"/>
              <a:cs typeface="IBM Plex Sans Medium"/>
              <a:sym typeface="IBM Plex Sans Medium"/>
            </a:endParaRPr>
          </a:p>
        </p:txBody>
      </p:sp>
      <p:sp>
        <p:nvSpPr>
          <p:cNvPr id="3570" name="Google Shape;3570;p109"/>
          <p:cNvSpPr txBox="1"/>
          <p:nvPr/>
        </p:nvSpPr>
        <p:spPr>
          <a:xfrm>
            <a:off x="3603331" y="4012933"/>
            <a:ext cx="815100" cy="39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22.2%</a:t>
            </a:r>
            <a:endParaRPr dirty="0">
              <a:solidFill>
                <a:schemeClr val="lt1"/>
              </a:solidFill>
              <a:latin typeface="IBM Plex Sans SemiBold"/>
              <a:ea typeface="IBM Plex Sans SemiBold"/>
              <a:cs typeface="IBM Plex Sans SemiBold"/>
              <a:sym typeface="IBM Plex Sans SemiBold"/>
            </a:endParaRPr>
          </a:p>
        </p:txBody>
      </p:sp>
      <p:sp>
        <p:nvSpPr>
          <p:cNvPr id="3571" name="Google Shape;3571;p109"/>
          <p:cNvSpPr/>
          <p:nvPr/>
        </p:nvSpPr>
        <p:spPr>
          <a:xfrm>
            <a:off x="60573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09"/>
          <p:cNvSpPr txBox="1"/>
          <p:nvPr/>
        </p:nvSpPr>
        <p:spPr>
          <a:xfrm>
            <a:off x="4902641" y="339026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Disable</a:t>
            </a:r>
            <a:endParaRPr dirty="0">
              <a:solidFill>
                <a:schemeClr val="lt1"/>
              </a:solidFill>
              <a:latin typeface="IBM Plex Sans Medium"/>
              <a:ea typeface="IBM Plex Sans Medium"/>
              <a:cs typeface="IBM Plex Sans Medium"/>
              <a:sym typeface="IBM Plex Sans Medium"/>
            </a:endParaRPr>
          </a:p>
        </p:txBody>
      </p:sp>
      <p:sp>
        <p:nvSpPr>
          <p:cNvPr id="3573" name="Google Shape;3573;p109"/>
          <p:cNvSpPr txBox="1"/>
          <p:nvPr/>
        </p:nvSpPr>
        <p:spPr>
          <a:xfrm>
            <a:off x="4902641" y="3920516"/>
            <a:ext cx="1097400" cy="39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Healthy</a:t>
            </a:r>
            <a:endParaRPr dirty="0">
              <a:solidFill>
                <a:schemeClr val="lt1"/>
              </a:solidFill>
              <a:latin typeface="IBM Plex Sans Medium"/>
              <a:ea typeface="IBM Plex Sans Medium"/>
              <a:cs typeface="IBM Plex Sans Medium"/>
              <a:sym typeface="IBM Plex Sans Medium"/>
            </a:endParaRPr>
          </a:p>
        </p:txBody>
      </p:sp>
      <p:sp>
        <p:nvSpPr>
          <p:cNvPr id="3575" name="Google Shape;3575;p109"/>
          <p:cNvSpPr/>
          <p:nvPr/>
        </p:nvSpPr>
        <p:spPr>
          <a:xfrm>
            <a:off x="6428989" y="347335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09"/>
          <p:cNvSpPr/>
          <p:nvPr/>
        </p:nvSpPr>
        <p:spPr>
          <a:xfrm>
            <a:off x="68005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09"/>
          <p:cNvSpPr/>
          <p:nvPr/>
        </p:nvSpPr>
        <p:spPr>
          <a:xfrm>
            <a:off x="71721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09"/>
          <p:cNvSpPr/>
          <p:nvPr/>
        </p:nvSpPr>
        <p:spPr>
          <a:xfrm>
            <a:off x="7543789" y="347335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09"/>
          <p:cNvSpPr txBox="1"/>
          <p:nvPr/>
        </p:nvSpPr>
        <p:spPr>
          <a:xfrm>
            <a:off x="7846153" y="339026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5/9</a:t>
            </a:r>
            <a:endParaRPr dirty="0">
              <a:solidFill>
                <a:schemeClr val="lt1"/>
              </a:solidFill>
              <a:latin typeface="IBM Plex Sans SemiBold"/>
              <a:ea typeface="IBM Plex Sans SemiBold"/>
              <a:cs typeface="IBM Plex Sans SemiBold"/>
              <a:sym typeface="IBM Plex Sans SemiBold"/>
            </a:endParaRPr>
          </a:p>
        </p:txBody>
      </p:sp>
      <p:sp>
        <p:nvSpPr>
          <p:cNvPr id="3580" name="Google Shape;3580;p109"/>
          <p:cNvSpPr/>
          <p:nvPr/>
        </p:nvSpPr>
        <p:spPr>
          <a:xfrm>
            <a:off x="60573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09"/>
          <p:cNvSpPr/>
          <p:nvPr/>
        </p:nvSpPr>
        <p:spPr>
          <a:xfrm>
            <a:off x="64289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09"/>
          <p:cNvSpPr/>
          <p:nvPr/>
        </p:nvSpPr>
        <p:spPr>
          <a:xfrm>
            <a:off x="68005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09"/>
          <p:cNvSpPr/>
          <p:nvPr/>
        </p:nvSpPr>
        <p:spPr>
          <a:xfrm>
            <a:off x="7172189" y="4003608"/>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09"/>
          <p:cNvSpPr/>
          <p:nvPr/>
        </p:nvSpPr>
        <p:spPr>
          <a:xfrm>
            <a:off x="7543789" y="4003608"/>
            <a:ext cx="233700" cy="233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09"/>
          <p:cNvSpPr/>
          <p:nvPr/>
        </p:nvSpPr>
        <p:spPr>
          <a:xfrm>
            <a:off x="6795601" y="348045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09"/>
          <p:cNvSpPr/>
          <p:nvPr/>
        </p:nvSpPr>
        <p:spPr>
          <a:xfrm>
            <a:off x="71721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09"/>
          <p:cNvSpPr/>
          <p:nvPr/>
        </p:nvSpPr>
        <p:spPr>
          <a:xfrm>
            <a:off x="7543789" y="3469376"/>
            <a:ext cx="233700" cy="233700"/>
          </a:xfrm>
          <a:prstGeom prst="ellipse">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09"/>
          <p:cNvSpPr txBox="1"/>
          <p:nvPr/>
        </p:nvSpPr>
        <p:spPr>
          <a:xfrm>
            <a:off x="7846153" y="3920514"/>
            <a:ext cx="813900" cy="3999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dirty="0">
                <a:solidFill>
                  <a:schemeClr val="lt1"/>
                </a:solidFill>
                <a:latin typeface="IBM Plex Sans SemiBold"/>
                <a:ea typeface="IBM Plex Sans SemiBold"/>
                <a:cs typeface="IBM Plex Sans SemiBold"/>
                <a:sym typeface="IBM Plex Sans SemiBold"/>
              </a:rPr>
              <a:t>4/9</a:t>
            </a:r>
            <a:endParaRPr dirty="0">
              <a:solidFill>
                <a:schemeClr val="lt1"/>
              </a:solidFill>
              <a:latin typeface="IBM Plex Sans SemiBold"/>
              <a:ea typeface="IBM Plex Sans SemiBold"/>
              <a:cs typeface="IBM Plex Sans SemiBold"/>
              <a:sym typeface="IBM Plex Sans SemiBold"/>
            </a:endParaRPr>
          </a:p>
        </p:txBody>
      </p:sp>
      <p:cxnSp>
        <p:nvCxnSpPr>
          <p:cNvPr id="3592" name="Google Shape;3592;p109"/>
          <p:cNvCxnSpPr/>
          <p:nvPr/>
        </p:nvCxnSpPr>
        <p:spPr>
          <a:xfrm>
            <a:off x="1545475" y="3682625"/>
            <a:ext cx="2057700" cy="0"/>
          </a:xfrm>
          <a:prstGeom prst="straightConnector1">
            <a:avLst/>
          </a:prstGeom>
          <a:noFill/>
          <a:ln w="9525" cap="flat" cmpd="sng">
            <a:solidFill>
              <a:schemeClr val="lt1"/>
            </a:solidFill>
            <a:prstDash val="solid"/>
            <a:round/>
            <a:headEnd type="none" w="med" len="med"/>
            <a:tailEnd type="none" w="med" len="med"/>
          </a:ln>
        </p:spPr>
      </p:cxnSp>
      <p:sp>
        <p:nvSpPr>
          <p:cNvPr id="3593" name="Google Shape;3593;p109"/>
          <p:cNvSpPr/>
          <p:nvPr/>
        </p:nvSpPr>
        <p:spPr>
          <a:xfrm>
            <a:off x="2052641" y="3616325"/>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594" name="Google Shape;3594;p109"/>
          <p:cNvCxnSpPr/>
          <p:nvPr/>
        </p:nvCxnSpPr>
        <p:spPr>
          <a:xfrm>
            <a:off x="1545475" y="4212875"/>
            <a:ext cx="2057700" cy="0"/>
          </a:xfrm>
          <a:prstGeom prst="straightConnector1">
            <a:avLst/>
          </a:prstGeom>
          <a:noFill/>
          <a:ln w="9525" cap="flat" cmpd="sng">
            <a:solidFill>
              <a:schemeClr val="lt1"/>
            </a:solidFill>
            <a:prstDash val="solid"/>
            <a:round/>
            <a:headEnd type="none" w="med" len="med"/>
            <a:tailEnd type="none" w="med" len="med"/>
          </a:ln>
        </p:spPr>
      </p:cxnSp>
      <p:sp>
        <p:nvSpPr>
          <p:cNvPr id="3595" name="Google Shape;3595;p109"/>
          <p:cNvSpPr/>
          <p:nvPr/>
        </p:nvSpPr>
        <p:spPr>
          <a:xfrm>
            <a:off x="1894053" y="4146583"/>
            <a:ext cx="350400" cy="132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09"/>
          <p:cNvSpPr/>
          <p:nvPr/>
        </p:nvSpPr>
        <p:spPr>
          <a:xfrm>
            <a:off x="2075463" y="1577762"/>
            <a:ext cx="879600" cy="855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1"/>
                                        </p:tgtEl>
                                        <p:attrNameLst>
                                          <p:attrName>style.visibility</p:attrName>
                                        </p:attrNameLst>
                                      </p:cBhvr>
                                      <p:to>
                                        <p:strVal val="visible"/>
                                      </p:to>
                                    </p:set>
                                    <p:animEffect transition="in" filter="fade">
                                      <p:cBhvr>
                                        <p:cTn id="7" dur="1000"/>
                                        <p:tgtEl>
                                          <p:spTgt spid="3551"/>
                                        </p:tgtEl>
                                      </p:cBhvr>
                                    </p:animEffect>
                                  </p:childTnLst>
                                </p:cTn>
                              </p:par>
                              <p:par>
                                <p:cTn id="8" presetID="10" presetClass="entr" presetSubtype="0" fill="hold" nodeType="withEffect">
                                  <p:stCondLst>
                                    <p:cond delay="0"/>
                                  </p:stCondLst>
                                  <p:childTnLst>
                                    <p:set>
                                      <p:cBhvr>
                                        <p:cTn id="9" dur="1" fill="hold">
                                          <p:stCondLst>
                                            <p:cond delay="0"/>
                                          </p:stCondLst>
                                        </p:cTn>
                                        <p:tgtEl>
                                          <p:spTgt spid="3557"/>
                                        </p:tgtEl>
                                        <p:attrNameLst>
                                          <p:attrName>style.visibility</p:attrName>
                                        </p:attrNameLst>
                                      </p:cBhvr>
                                      <p:to>
                                        <p:strVal val="visible"/>
                                      </p:to>
                                    </p:set>
                                    <p:animEffect transition="in" filter="fade">
                                      <p:cBhvr>
                                        <p:cTn id="10" dur="1000"/>
                                        <p:tgtEl>
                                          <p:spTgt spid="3557"/>
                                        </p:tgtEl>
                                      </p:cBhvr>
                                    </p:animEffect>
                                  </p:childTnLst>
                                </p:cTn>
                              </p:par>
                              <p:par>
                                <p:cTn id="11" presetID="10" presetClass="entr" presetSubtype="0" fill="hold" nodeType="withEffect">
                                  <p:stCondLst>
                                    <p:cond delay="0"/>
                                  </p:stCondLst>
                                  <p:childTnLst>
                                    <p:set>
                                      <p:cBhvr>
                                        <p:cTn id="12" dur="1" fill="hold">
                                          <p:stCondLst>
                                            <p:cond delay="0"/>
                                          </p:stCondLst>
                                        </p:cTn>
                                        <p:tgtEl>
                                          <p:spTgt spid="3558"/>
                                        </p:tgtEl>
                                        <p:attrNameLst>
                                          <p:attrName>style.visibility</p:attrName>
                                        </p:attrNameLst>
                                      </p:cBhvr>
                                      <p:to>
                                        <p:strVal val="visible"/>
                                      </p:to>
                                    </p:set>
                                    <p:animEffect transition="in" filter="fade">
                                      <p:cBhvr>
                                        <p:cTn id="13" dur="1000"/>
                                        <p:tgtEl>
                                          <p:spTgt spid="3558"/>
                                        </p:tgtEl>
                                      </p:cBhvr>
                                    </p:animEffect>
                                  </p:childTnLst>
                                </p:cTn>
                              </p:par>
                              <p:par>
                                <p:cTn id="14" presetID="10" presetClass="entr" presetSubtype="0" fill="hold" nodeType="withEffect">
                                  <p:stCondLst>
                                    <p:cond delay="0"/>
                                  </p:stCondLst>
                                  <p:childTnLst>
                                    <p:set>
                                      <p:cBhvr>
                                        <p:cTn id="15" dur="1" fill="hold">
                                          <p:stCondLst>
                                            <p:cond delay="0"/>
                                          </p:stCondLst>
                                        </p:cTn>
                                        <p:tgtEl>
                                          <p:spTgt spid="3561"/>
                                        </p:tgtEl>
                                        <p:attrNameLst>
                                          <p:attrName>style.visibility</p:attrName>
                                        </p:attrNameLst>
                                      </p:cBhvr>
                                      <p:to>
                                        <p:strVal val="visible"/>
                                      </p:to>
                                    </p:set>
                                    <p:animEffect transition="in" filter="fade">
                                      <p:cBhvr>
                                        <p:cTn id="16" dur="1000"/>
                                        <p:tgtEl>
                                          <p:spTgt spid="3561"/>
                                        </p:tgtEl>
                                      </p:cBhvr>
                                    </p:animEffect>
                                  </p:childTnLst>
                                </p:cTn>
                              </p:par>
                              <p:par>
                                <p:cTn id="17" presetID="10" presetClass="entr" presetSubtype="0" fill="hold" nodeType="withEffect">
                                  <p:stCondLst>
                                    <p:cond delay="0"/>
                                  </p:stCondLst>
                                  <p:childTnLst>
                                    <p:set>
                                      <p:cBhvr>
                                        <p:cTn id="18" dur="1" fill="hold">
                                          <p:stCondLst>
                                            <p:cond delay="0"/>
                                          </p:stCondLst>
                                        </p:cTn>
                                        <p:tgtEl>
                                          <p:spTgt spid="3563"/>
                                        </p:tgtEl>
                                        <p:attrNameLst>
                                          <p:attrName>style.visibility</p:attrName>
                                        </p:attrNameLst>
                                      </p:cBhvr>
                                      <p:to>
                                        <p:strVal val="visible"/>
                                      </p:to>
                                    </p:set>
                                    <p:animEffect transition="in" filter="fade">
                                      <p:cBhvr>
                                        <p:cTn id="19" dur="1000"/>
                                        <p:tgtEl>
                                          <p:spTgt spid="3563"/>
                                        </p:tgtEl>
                                      </p:cBhvr>
                                    </p:animEffect>
                                  </p:childTnLst>
                                </p:cTn>
                              </p:par>
                              <p:par>
                                <p:cTn id="20" presetID="10" presetClass="entr" presetSubtype="0" fill="hold" nodeType="withEffect">
                                  <p:stCondLst>
                                    <p:cond delay="0"/>
                                  </p:stCondLst>
                                  <p:childTnLst>
                                    <p:set>
                                      <p:cBhvr>
                                        <p:cTn id="21" dur="1" fill="hold">
                                          <p:stCondLst>
                                            <p:cond delay="0"/>
                                          </p:stCondLst>
                                        </p:cTn>
                                        <p:tgtEl>
                                          <p:spTgt spid="3564"/>
                                        </p:tgtEl>
                                        <p:attrNameLst>
                                          <p:attrName>style.visibility</p:attrName>
                                        </p:attrNameLst>
                                      </p:cBhvr>
                                      <p:to>
                                        <p:strVal val="visible"/>
                                      </p:to>
                                    </p:set>
                                    <p:animEffect transition="in" filter="fade">
                                      <p:cBhvr>
                                        <p:cTn id="22" dur="1000"/>
                                        <p:tgtEl>
                                          <p:spTgt spid="3564"/>
                                        </p:tgtEl>
                                      </p:cBhvr>
                                    </p:animEffect>
                                  </p:childTnLst>
                                </p:cTn>
                              </p:par>
                              <p:par>
                                <p:cTn id="23" presetID="10" presetClass="entr" presetSubtype="0" fill="hold" nodeType="withEffect">
                                  <p:stCondLst>
                                    <p:cond delay="0"/>
                                  </p:stCondLst>
                                  <p:childTnLst>
                                    <p:set>
                                      <p:cBhvr>
                                        <p:cTn id="24" dur="1" fill="hold">
                                          <p:stCondLst>
                                            <p:cond delay="0"/>
                                          </p:stCondLst>
                                        </p:cTn>
                                        <p:tgtEl>
                                          <p:spTgt spid="3598"/>
                                        </p:tgtEl>
                                        <p:attrNameLst>
                                          <p:attrName>style.visibility</p:attrName>
                                        </p:attrNameLst>
                                      </p:cBhvr>
                                      <p:to>
                                        <p:strVal val="visible"/>
                                      </p:to>
                                    </p:set>
                                    <p:animEffect transition="in" filter="fade">
                                      <p:cBhvr>
                                        <p:cTn id="25" dur="1000"/>
                                        <p:tgtEl>
                                          <p:spTgt spid="35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53"/>
                                        </p:tgtEl>
                                        <p:attrNameLst>
                                          <p:attrName>style.visibility</p:attrName>
                                        </p:attrNameLst>
                                      </p:cBhvr>
                                      <p:to>
                                        <p:strVal val="visible"/>
                                      </p:to>
                                    </p:set>
                                    <p:animEffect transition="in" filter="fade">
                                      <p:cBhvr>
                                        <p:cTn id="30" dur="1000"/>
                                        <p:tgtEl>
                                          <p:spTgt spid="3553"/>
                                        </p:tgtEl>
                                      </p:cBhvr>
                                    </p:animEffect>
                                  </p:childTnLst>
                                </p:cTn>
                              </p:par>
                              <p:par>
                                <p:cTn id="31" presetID="10" presetClass="entr" presetSubtype="0" fill="hold" nodeType="withEffect">
                                  <p:stCondLst>
                                    <p:cond delay="0"/>
                                  </p:stCondLst>
                                  <p:childTnLst>
                                    <p:set>
                                      <p:cBhvr>
                                        <p:cTn id="32" dur="1" fill="hold">
                                          <p:stCondLst>
                                            <p:cond delay="0"/>
                                          </p:stCondLst>
                                        </p:cTn>
                                        <p:tgtEl>
                                          <p:spTgt spid="3554"/>
                                        </p:tgtEl>
                                        <p:attrNameLst>
                                          <p:attrName>style.visibility</p:attrName>
                                        </p:attrNameLst>
                                      </p:cBhvr>
                                      <p:to>
                                        <p:strVal val="visible"/>
                                      </p:to>
                                    </p:set>
                                    <p:animEffect transition="in" filter="fade">
                                      <p:cBhvr>
                                        <p:cTn id="33" dur="1000"/>
                                        <p:tgtEl>
                                          <p:spTgt spid="3554"/>
                                        </p:tgtEl>
                                      </p:cBhvr>
                                    </p:animEffect>
                                  </p:childTnLst>
                                </p:cTn>
                              </p:par>
                              <p:par>
                                <p:cTn id="34" presetID="10" presetClass="entr" presetSubtype="0" fill="hold" nodeType="withEffect">
                                  <p:stCondLst>
                                    <p:cond delay="0"/>
                                  </p:stCondLst>
                                  <p:childTnLst>
                                    <p:set>
                                      <p:cBhvr>
                                        <p:cTn id="35" dur="1" fill="hold">
                                          <p:stCondLst>
                                            <p:cond delay="0"/>
                                          </p:stCondLst>
                                        </p:cTn>
                                        <p:tgtEl>
                                          <p:spTgt spid="3555"/>
                                        </p:tgtEl>
                                        <p:attrNameLst>
                                          <p:attrName>style.visibility</p:attrName>
                                        </p:attrNameLst>
                                      </p:cBhvr>
                                      <p:to>
                                        <p:strVal val="visible"/>
                                      </p:to>
                                    </p:set>
                                    <p:animEffect transition="in" filter="fade">
                                      <p:cBhvr>
                                        <p:cTn id="36" dur="1000"/>
                                        <p:tgtEl>
                                          <p:spTgt spid="3555"/>
                                        </p:tgtEl>
                                      </p:cBhvr>
                                    </p:animEffect>
                                  </p:childTnLst>
                                </p:cTn>
                              </p:par>
                              <p:par>
                                <p:cTn id="37" presetID="10" presetClass="entr" presetSubtype="0" fill="hold" nodeType="withEffect">
                                  <p:stCondLst>
                                    <p:cond delay="0"/>
                                  </p:stCondLst>
                                  <p:childTnLst>
                                    <p:set>
                                      <p:cBhvr>
                                        <p:cTn id="38" dur="1" fill="hold">
                                          <p:stCondLst>
                                            <p:cond delay="0"/>
                                          </p:stCondLst>
                                        </p:cTn>
                                        <p:tgtEl>
                                          <p:spTgt spid="3562"/>
                                        </p:tgtEl>
                                        <p:attrNameLst>
                                          <p:attrName>style.visibility</p:attrName>
                                        </p:attrNameLst>
                                      </p:cBhvr>
                                      <p:to>
                                        <p:strVal val="visible"/>
                                      </p:to>
                                    </p:set>
                                    <p:animEffect transition="in" filter="fade">
                                      <p:cBhvr>
                                        <p:cTn id="39" dur="1000"/>
                                        <p:tgtEl>
                                          <p:spTgt spid="3562"/>
                                        </p:tgtEl>
                                      </p:cBhvr>
                                    </p:animEffect>
                                  </p:childTnLst>
                                </p:cTn>
                              </p:par>
                              <p:par>
                                <p:cTn id="40" presetID="10" presetClass="entr" presetSubtype="0" fill="hold" nodeType="withEffect">
                                  <p:stCondLst>
                                    <p:cond delay="0"/>
                                  </p:stCondLst>
                                  <p:childTnLst>
                                    <p:set>
                                      <p:cBhvr>
                                        <p:cTn id="41" dur="1" fill="hold">
                                          <p:stCondLst>
                                            <p:cond delay="0"/>
                                          </p:stCondLst>
                                        </p:cTn>
                                        <p:tgtEl>
                                          <p:spTgt spid="3566"/>
                                        </p:tgtEl>
                                        <p:attrNameLst>
                                          <p:attrName>style.visibility</p:attrName>
                                        </p:attrNameLst>
                                      </p:cBhvr>
                                      <p:to>
                                        <p:strVal val="visible"/>
                                      </p:to>
                                    </p:set>
                                    <p:animEffect transition="in" filter="fade">
                                      <p:cBhvr>
                                        <p:cTn id="42" dur="1000"/>
                                        <p:tgtEl>
                                          <p:spTgt spid="3566"/>
                                        </p:tgtEl>
                                      </p:cBhvr>
                                    </p:animEffect>
                                  </p:childTnLst>
                                </p:cTn>
                              </p:par>
                              <p:par>
                                <p:cTn id="43" presetID="10" presetClass="entr" presetSubtype="0" fill="hold" nodeType="withEffect">
                                  <p:stCondLst>
                                    <p:cond delay="0"/>
                                  </p:stCondLst>
                                  <p:childTnLst>
                                    <p:set>
                                      <p:cBhvr>
                                        <p:cTn id="44" dur="1" fill="hold">
                                          <p:stCondLst>
                                            <p:cond delay="0"/>
                                          </p:stCondLst>
                                        </p:cTn>
                                        <p:tgtEl>
                                          <p:spTgt spid="3567"/>
                                        </p:tgtEl>
                                        <p:attrNameLst>
                                          <p:attrName>style.visibility</p:attrName>
                                        </p:attrNameLst>
                                      </p:cBhvr>
                                      <p:to>
                                        <p:strVal val="visible"/>
                                      </p:to>
                                    </p:set>
                                    <p:animEffect transition="in" filter="fade">
                                      <p:cBhvr>
                                        <p:cTn id="45" dur="1000"/>
                                        <p:tgtEl>
                                          <p:spTgt spid="3567"/>
                                        </p:tgtEl>
                                      </p:cBhvr>
                                    </p:animEffect>
                                  </p:childTnLst>
                                </p:cTn>
                              </p:par>
                              <p:par>
                                <p:cTn id="46" presetID="10" presetClass="entr" presetSubtype="0" fill="hold" nodeType="withEffect">
                                  <p:stCondLst>
                                    <p:cond delay="0"/>
                                  </p:stCondLst>
                                  <p:childTnLst>
                                    <p:set>
                                      <p:cBhvr>
                                        <p:cTn id="47" dur="1" fill="hold">
                                          <p:stCondLst>
                                            <p:cond delay="0"/>
                                          </p:stCondLst>
                                        </p:cTn>
                                        <p:tgtEl>
                                          <p:spTgt spid="3568"/>
                                        </p:tgtEl>
                                        <p:attrNameLst>
                                          <p:attrName>style.visibility</p:attrName>
                                        </p:attrNameLst>
                                      </p:cBhvr>
                                      <p:to>
                                        <p:strVal val="visible"/>
                                      </p:to>
                                    </p:set>
                                    <p:animEffect transition="in" filter="fade">
                                      <p:cBhvr>
                                        <p:cTn id="48" dur="1000"/>
                                        <p:tgtEl>
                                          <p:spTgt spid="3568"/>
                                        </p:tgtEl>
                                      </p:cBhvr>
                                    </p:animEffect>
                                  </p:childTnLst>
                                </p:cTn>
                              </p:par>
                              <p:par>
                                <p:cTn id="49" presetID="10" presetClass="entr" presetSubtype="0" fill="hold" nodeType="withEffect">
                                  <p:stCondLst>
                                    <p:cond delay="0"/>
                                  </p:stCondLst>
                                  <p:childTnLst>
                                    <p:set>
                                      <p:cBhvr>
                                        <p:cTn id="50" dur="1" fill="hold">
                                          <p:stCondLst>
                                            <p:cond delay="0"/>
                                          </p:stCondLst>
                                        </p:cTn>
                                        <p:tgtEl>
                                          <p:spTgt spid="3569"/>
                                        </p:tgtEl>
                                        <p:attrNameLst>
                                          <p:attrName>style.visibility</p:attrName>
                                        </p:attrNameLst>
                                      </p:cBhvr>
                                      <p:to>
                                        <p:strVal val="visible"/>
                                      </p:to>
                                    </p:set>
                                    <p:animEffect transition="in" filter="fade">
                                      <p:cBhvr>
                                        <p:cTn id="51" dur="1000"/>
                                        <p:tgtEl>
                                          <p:spTgt spid="3569"/>
                                        </p:tgtEl>
                                      </p:cBhvr>
                                    </p:animEffect>
                                  </p:childTnLst>
                                </p:cTn>
                              </p:par>
                              <p:par>
                                <p:cTn id="52" presetID="10" presetClass="entr" presetSubtype="0" fill="hold" nodeType="withEffect">
                                  <p:stCondLst>
                                    <p:cond delay="0"/>
                                  </p:stCondLst>
                                  <p:childTnLst>
                                    <p:set>
                                      <p:cBhvr>
                                        <p:cTn id="53" dur="1" fill="hold">
                                          <p:stCondLst>
                                            <p:cond delay="0"/>
                                          </p:stCondLst>
                                        </p:cTn>
                                        <p:tgtEl>
                                          <p:spTgt spid="3570"/>
                                        </p:tgtEl>
                                        <p:attrNameLst>
                                          <p:attrName>style.visibility</p:attrName>
                                        </p:attrNameLst>
                                      </p:cBhvr>
                                      <p:to>
                                        <p:strVal val="visible"/>
                                      </p:to>
                                    </p:set>
                                    <p:animEffect transition="in" filter="fade">
                                      <p:cBhvr>
                                        <p:cTn id="54" dur="1000"/>
                                        <p:tgtEl>
                                          <p:spTgt spid="3570"/>
                                        </p:tgtEl>
                                      </p:cBhvr>
                                    </p:animEffect>
                                  </p:childTnLst>
                                </p:cTn>
                              </p:par>
                              <p:par>
                                <p:cTn id="55" presetID="10" presetClass="entr" presetSubtype="0" fill="hold" nodeType="withEffect">
                                  <p:stCondLst>
                                    <p:cond delay="0"/>
                                  </p:stCondLst>
                                  <p:childTnLst>
                                    <p:set>
                                      <p:cBhvr>
                                        <p:cTn id="56" dur="1" fill="hold">
                                          <p:stCondLst>
                                            <p:cond delay="0"/>
                                          </p:stCondLst>
                                        </p:cTn>
                                        <p:tgtEl>
                                          <p:spTgt spid="3592"/>
                                        </p:tgtEl>
                                        <p:attrNameLst>
                                          <p:attrName>style.visibility</p:attrName>
                                        </p:attrNameLst>
                                      </p:cBhvr>
                                      <p:to>
                                        <p:strVal val="visible"/>
                                      </p:to>
                                    </p:set>
                                    <p:animEffect transition="in" filter="fade">
                                      <p:cBhvr>
                                        <p:cTn id="57" dur="1000"/>
                                        <p:tgtEl>
                                          <p:spTgt spid="3592"/>
                                        </p:tgtEl>
                                      </p:cBhvr>
                                    </p:animEffect>
                                  </p:childTnLst>
                                </p:cTn>
                              </p:par>
                              <p:par>
                                <p:cTn id="58" presetID="10" presetClass="entr" presetSubtype="0" fill="hold" nodeType="withEffect">
                                  <p:stCondLst>
                                    <p:cond delay="0"/>
                                  </p:stCondLst>
                                  <p:childTnLst>
                                    <p:set>
                                      <p:cBhvr>
                                        <p:cTn id="59" dur="1" fill="hold">
                                          <p:stCondLst>
                                            <p:cond delay="0"/>
                                          </p:stCondLst>
                                        </p:cTn>
                                        <p:tgtEl>
                                          <p:spTgt spid="3593"/>
                                        </p:tgtEl>
                                        <p:attrNameLst>
                                          <p:attrName>style.visibility</p:attrName>
                                        </p:attrNameLst>
                                      </p:cBhvr>
                                      <p:to>
                                        <p:strVal val="visible"/>
                                      </p:to>
                                    </p:set>
                                    <p:animEffect transition="in" filter="fade">
                                      <p:cBhvr>
                                        <p:cTn id="60" dur="1000"/>
                                        <p:tgtEl>
                                          <p:spTgt spid="3593"/>
                                        </p:tgtEl>
                                      </p:cBhvr>
                                    </p:animEffect>
                                  </p:childTnLst>
                                </p:cTn>
                              </p:par>
                              <p:par>
                                <p:cTn id="61" presetID="10" presetClass="entr" presetSubtype="0" fill="hold" nodeType="withEffect">
                                  <p:stCondLst>
                                    <p:cond delay="0"/>
                                  </p:stCondLst>
                                  <p:childTnLst>
                                    <p:set>
                                      <p:cBhvr>
                                        <p:cTn id="62" dur="1" fill="hold">
                                          <p:stCondLst>
                                            <p:cond delay="0"/>
                                          </p:stCondLst>
                                        </p:cTn>
                                        <p:tgtEl>
                                          <p:spTgt spid="3594"/>
                                        </p:tgtEl>
                                        <p:attrNameLst>
                                          <p:attrName>style.visibility</p:attrName>
                                        </p:attrNameLst>
                                      </p:cBhvr>
                                      <p:to>
                                        <p:strVal val="visible"/>
                                      </p:to>
                                    </p:set>
                                    <p:animEffect transition="in" filter="fade">
                                      <p:cBhvr>
                                        <p:cTn id="63" dur="1000"/>
                                        <p:tgtEl>
                                          <p:spTgt spid="3594"/>
                                        </p:tgtEl>
                                      </p:cBhvr>
                                    </p:animEffect>
                                  </p:childTnLst>
                                </p:cTn>
                              </p:par>
                              <p:par>
                                <p:cTn id="64" presetID="10" presetClass="entr" presetSubtype="0" fill="hold" nodeType="withEffect">
                                  <p:stCondLst>
                                    <p:cond delay="0"/>
                                  </p:stCondLst>
                                  <p:childTnLst>
                                    <p:set>
                                      <p:cBhvr>
                                        <p:cTn id="65" dur="1" fill="hold">
                                          <p:stCondLst>
                                            <p:cond delay="0"/>
                                          </p:stCondLst>
                                        </p:cTn>
                                        <p:tgtEl>
                                          <p:spTgt spid="3595"/>
                                        </p:tgtEl>
                                        <p:attrNameLst>
                                          <p:attrName>style.visibility</p:attrName>
                                        </p:attrNameLst>
                                      </p:cBhvr>
                                      <p:to>
                                        <p:strVal val="visible"/>
                                      </p:to>
                                    </p:set>
                                    <p:animEffect transition="in" filter="fade">
                                      <p:cBhvr>
                                        <p:cTn id="66" dur="1000"/>
                                        <p:tgtEl>
                                          <p:spTgt spid="359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565"/>
                                        </p:tgtEl>
                                        <p:attrNameLst>
                                          <p:attrName>style.visibility</p:attrName>
                                        </p:attrNameLst>
                                      </p:cBhvr>
                                      <p:to>
                                        <p:strVal val="visible"/>
                                      </p:to>
                                    </p:set>
                                    <p:animEffect transition="in" filter="fade">
                                      <p:cBhvr>
                                        <p:cTn id="71" dur="1000"/>
                                        <p:tgtEl>
                                          <p:spTgt spid="3565"/>
                                        </p:tgtEl>
                                      </p:cBhvr>
                                    </p:animEffect>
                                  </p:childTnLst>
                                </p:cTn>
                              </p:par>
                              <p:par>
                                <p:cTn id="72" presetID="10" presetClass="entr" presetSubtype="0" fill="hold" nodeType="withEffect">
                                  <p:stCondLst>
                                    <p:cond delay="0"/>
                                  </p:stCondLst>
                                  <p:childTnLst>
                                    <p:set>
                                      <p:cBhvr>
                                        <p:cTn id="73" dur="1" fill="hold">
                                          <p:stCondLst>
                                            <p:cond delay="0"/>
                                          </p:stCondLst>
                                        </p:cTn>
                                        <p:tgtEl>
                                          <p:spTgt spid="3571"/>
                                        </p:tgtEl>
                                        <p:attrNameLst>
                                          <p:attrName>style.visibility</p:attrName>
                                        </p:attrNameLst>
                                      </p:cBhvr>
                                      <p:to>
                                        <p:strVal val="visible"/>
                                      </p:to>
                                    </p:set>
                                    <p:animEffect transition="in" filter="fade">
                                      <p:cBhvr>
                                        <p:cTn id="74" dur="1000"/>
                                        <p:tgtEl>
                                          <p:spTgt spid="3571"/>
                                        </p:tgtEl>
                                      </p:cBhvr>
                                    </p:animEffect>
                                  </p:childTnLst>
                                </p:cTn>
                              </p:par>
                              <p:par>
                                <p:cTn id="75" presetID="10" presetClass="entr" presetSubtype="0" fill="hold" nodeType="withEffect">
                                  <p:stCondLst>
                                    <p:cond delay="0"/>
                                  </p:stCondLst>
                                  <p:childTnLst>
                                    <p:set>
                                      <p:cBhvr>
                                        <p:cTn id="76" dur="1" fill="hold">
                                          <p:stCondLst>
                                            <p:cond delay="0"/>
                                          </p:stCondLst>
                                        </p:cTn>
                                        <p:tgtEl>
                                          <p:spTgt spid="3572"/>
                                        </p:tgtEl>
                                        <p:attrNameLst>
                                          <p:attrName>style.visibility</p:attrName>
                                        </p:attrNameLst>
                                      </p:cBhvr>
                                      <p:to>
                                        <p:strVal val="visible"/>
                                      </p:to>
                                    </p:set>
                                    <p:animEffect transition="in" filter="fade">
                                      <p:cBhvr>
                                        <p:cTn id="77" dur="1000"/>
                                        <p:tgtEl>
                                          <p:spTgt spid="3572"/>
                                        </p:tgtEl>
                                      </p:cBhvr>
                                    </p:animEffect>
                                  </p:childTnLst>
                                </p:cTn>
                              </p:par>
                              <p:par>
                                <p:cTn id="78" presetID="10" presetClass="entr" presetSubtype="0" fill="hold" nodeType="withEffect">
                                  <p:stCondLst>
                                    <p:cond delay="0"/>
                                  </p:stCondLst>
                                  <p:childTnLst>
                                    <p:set>
                                      <p:cBhvr>
                                        <p:cTn id="79" dur="1" fill="hold">
                                          <p:stCondLst>
                                            <p:cond delay="0"/>
                                          </p:stCondLst>
                                        </p:cTn>
                                        <p:tgtEl>
                                          <p:spTgt spid="3573"/>
                                        </p:tgtEl>
                                        <p:attrNameLst>
                                          <p:attrName>style.visibility</p:attrName>
                                        </p:attrNameLst>
                                      </p:cBhvr>
                                      <p:to>
                                        <p:strVal val="visible"/>
                                      </p:to>
                                    </p:set>
                                    <p:animEffect transition="in" filter="fade">
                                      <p:cBhvr>
                                        <p:cTn id="80" dur="1000"/>
                                        <p:tgtEl>
                                          <p:spTgt spid="3573"/>
                                        </p:tgtEl>
                                      </p:cBhvr>
                                    </p:animEffect>
                                  </p:childTnLst>
                                </p:cTn>
                              </p:par>
                              <p:par>
                                <p:cTn id="81" presetID="10" presetClass="entr" presetSubtype="0" fill="hold" nodeType="withEffect">
                                  <p:stCondLst>
                                    <p:cond delay="0"/>
                                  </p:stCondLst>
                                  <p:childTnLst>
                                    <p:set>
                                      <p:cBhvr>
                                        <p:cTn id="82" dur="1" fill="hold">
                                          <p:stCondLst>
                                            <p:cond delay="0"/>
                                          </p:stCondLst>
                                        </p:cTn>
                                        <p:tgtEl>
                                          <p:spTgt spid="3575"/>
                                        </p:tgtEl>
                                        <p:attrNameLst>
                                          <p:attrName>style.visibility</p:attrName>
                                        </p:attrNameLst>
                                      </p:cBhvr>
                                      <p:to>
                                        <p:strVal val="visible"/>
                                      </p:to>
                                    </p:set>
                                    <p:animEffect transition="in" filter="fade">
                                      <p:cBhvr>
                                        <p:cTn id="83" dur="1000"/>
                                        <p:tgtEl>
                                          <p:spTgt spid="3575"/>
                                        </p:tgtEl>
                                      </p:cBhvr>
                                    </p:animEffect>
                                  </p:childTnLst>
                                </p:cTn>
                              </p:par>
                              <p:par>
                                <p:cTn id="84" presetID="10" presetClass="entr" presetSubtype="0" fill="hold" nodeType="withEffect">
                                  <p:stCondLst>
                                    <p:cond delay="0"/>
                                  </p:stCondLst>
                                  <p:childTnLst>
                                    <p:set>
                                      <p:cBhvr>
                                        <p:cTn id="85" dur="1" fill="hold">
                                          <p:stCondLst>
                                            <p:cond delay="0"/>
                                          </p:stCondLst>
                                        </p:cTn>
                                        <p:tgtEl>
                                          <p:spTgt spid="3576"/>
                                        </p:tgtEl>
                                        <p:attrNameLst>
                                          <p:attrName>style.visibility</p:attrName>
                                        </p:attrNameLst>
                                      </p:cBhvr>
                                      <p:to>
                                        <p:strVal val="visible"/>
                                      </p:to>
                                    </p:set>
                                    <p:animEffect transition="in" filter="fade">
                                      <p:cBhvr>
                                        <p:cTn id="86" dur="1000"/>
                                        <p:tgtEl>
                                          <p:spTgt spid="3576"/>
                                        </p:tgtEl>
                                      </p:cBhvr>
                                    </p:animEffect>
                                  </p:childTnLst>
                                </p:cTn>
                              </p:par>
                              <p:par>
                                <p:cTn id="87" presetID="10" presetClass="entr" presetSubtype="0" fill="hold" nodeType="withEffect">
                                  <p:stCondLst>
                                    <p:cond delay="0"/>
                                  </p:stCondLst>
                                  <p:childTnLst>
                                    <p:set>
                                      <p:cBhvr>
                                        <p:cTn id="88" dur="1" fill="hold">
                                          <p:stCondLst>
                                            <p:cond delay="0"/>
                                          </p:stCondLst>
                                        </p:cTn>
                                        <p:tgtEl>
                                          <p:spTgt spid="3577"/>
                                        </p:tgtEl>
                                        <p:attrNameLst>
                                          <p:attrName>style.visibility</p:attrName>
                                        </p:attrNameLst>
                                      </p:cBhvr>
                                      <p:to>
                                        <p:strVal val="visible"/>
                                      </p:to>
                                    </p:set>
                                    <p:animEffect transition="in" filter="fade">
                                      <p:cBhvr>
                                        <p:cTn id="89" dur="1000"/>
                                        <p:tgtEl>
                                          <p:spTgt spid="3577"/>
                                        </p:tgtEl>
                                      </p:cBhvr>
                                    </p:animEffect>
                                  </p:childTnLst>
                                </p:cTn>
                              </p:par>
                              <p:par>
                                <p:cTn id="90" presetID="10" presetClass="entr" presetSubtype="0" fill="hold" nodeType="withEffect">
                                  <p:stCondLst>
                                    <p:cond delay="0"/>
                                  </p:stCondLst>
                                  <p:childTnLst>
                                    <p:set>
                                      <p:cBhvr>
                                        <p:cTn id="91" dur="1" fill="hold">
                                          <p:stCondLst>
                                            <p:cond delay="0"/>
                                          </p:stCondLst>
                                        </p:cTn>
                                        <p:tgtEl>
                                          <p:spTgt spid="3578"/>
                                        </p:tgtEl>
                                        <p:attrNameLst>
                                          <p:attrName>style.visibility</p:attrName>
                                        </p:attrNameLst>
                                      </p:cBhvr>
                                      <p:to>
                                        <p:strVal val="visible"/>
                                      </p:to>
                                    </p:set>
                                    <p:animEffect transition="in" filter="fade">
                                      <p:cBhvr>
                                        <p:cTn id="92" dur="1000"/>
                                        <p:tgtEl>
                                          <p:spTgt spid="3578"/>
                                        </p:tgtEl>
                                      </p:cBhvr>
                                    </p:animEffect>
                                  </p:childTnLst>
                                </p:cTn>
                              </p:par>
                              <p:par>
                                <p:cTn id="93" presetID="10" presetClass="entr" presetSubtype="0" fill="hold" nodeType="withEffect">
                                  <p:stCondLst>
                                    <p:cond delay="0"/>
                                  </p:stCondLst>
                                  <p:childTnLst>
                                    <p:set>
                                      <p:cBhvr>
                                        <p:cTn id="94" dur="1" fill="hold">
                                          <p:stCondLst>
                                            <p:cond delay="0"/>
                                          </p:stCondLst>
                                        </p:cTn>
                                        <p:tgtEl>
                                          <p:spTgt spid="3579"/>
                                        </p:tgtEl>
                                        <p:attrNameLst>
                                          <p:attrName>style.visibility</p:attrName>
                                        </p:attrNameLst>
                                      </p:cBhvr>
                                      <p:to>
                                        <p:strVal val="visible"/>
                                      </p:to>
                                    </p:set>
                                    <p:animEffect transition="in" filter="fade">
                                      <p:cBhvr>
                                        <p:cTn id="95" dur="1000"/>
                                        <p:tgtEl>
                                          <p:spTgt spid="3579"/>
                                        </p:tgtEl>
                                      </p:cBhvr>
                                    </p:animEffect>
                                  </p:childTnLst>
                                </p:cTn>
                              </p:par>
                              <p:par>
                                <p:cTn id="96" presetID="10" presetClass="entr" presetSubtype="0" fill="hold" nodeType="withEffect">
                                  <p:stCondLst>
                                    <p:cond delay="0"/>
                                  </p:stCondLst>
                                  <p:childTnLst>
                                    <p:set>
                                      <p:cBhvr>
                                        <p:cTn id="97" dur="1" fill="hold">
                                          <p:stCondLst>
                                            <p:cond delay="0"/>
                                          </p:stCondLst>
                                        </p:cTn>
                                        <p:tgtEl>
                                          <p:spTgt spid="3580"/>
                                        </p:tgtEl>
                                        <p:attrNameLst>
                                          <p:attrName>style.visibility</p:attrName>
                                        </p:attrNameLst>
                                      </p:cBhvr>
                                      <p:to>
                                        <p:strVal val="visible"/>
                                      </p:to>
                                    </p:set>
                                    <p:animEffect transition="in" filter="fade">
                                      <p:cBhvr>
                                        <p:cTn id="98" dur="1000"/>
                                        <p:tgtEl>
                                          <p:spTgt spid="3580"/>
                                        </p:tgtEl>
                                      </p:cBhvr>
                                    </p:animEffect>
                                  </p:childTnLst>
                                </p:cTn>
                              </p:par>
                              <p:par>
                                <p:cTn id="99" presetID="10" presetClass="entr" presetSubtype="0" fill="hold" nodeType="withEffect">
                                  <p:stCondLst>
                                    <p:cond delay="0"/>
                                  </p:stCondLst>
                                  <p:childTnLst>
                                    <p:set>
                                      <p:cBhvr>
                                        <p:cTn id="100" dur="1" fill="hold">
                                          <p:stCondLst>
                                            <p:cond delay="0"/>
                                          </p:stCondLst>
                                        </p:cTn>
                                        <p:tgtEl>
                                          <p:spTgt spid="3581"/>
                                        </p:tgtEl>
                                        <p:attrNameLst>
                                          <p:attrName>style.visibility</p:attrName>
                                        </p:attrNameLst>
                                      </p:cBhvr>
                                      <p:to>
                                        <p:strVal val="visible"/>
                                      </p:to>
                                    </p:set>
                                    <p:animEffect transition="in" filter="fade">
                                      <p:cBhvr>
                                        <p:cTn id="101" dur="1000"/>
                                        <p:tgtEl>
                                          <p:spTgt spid="3581"/>
                                        </p:tgtEl>
                                      </p:cBhvr>
                                    </p:animEffect>
                                  </p:childTnLst>
                                </p:cTn>
                              </p:par>
                              <p:par>
                                <p:cTn id="102" presetID="10" presetClass="entr" presetSubtype="0" fill="hold" nodeType="withEffect">
                                  <p:stCondLst>
                                    <p:cond delay="0"/>
                                  </p:stCondLst>
                                  <p:childTnLst>
                                    <p:set>
                                      <p:cBhvr>
                                        <p:cTn id="103" dur="1" fill="hold">
                                          <p:stCondLst>
                                            <p:cond delay="0"/>
                                          </p:stCondLst>
                                        </p:cTn>
                                        <p:tgtEl>
                                          <p:spTgt spid="3582"/>
                                        </p:tgtEl>
                                        <p:attrNameLst>
                                          <p:attrName>style.visibility</p:attrName>
                                        </p:attrNameLst>
                                      </p:cBhvr>
                                      <p:to>
                                        <p:strVal val="visible"/>
                                      </p:to>
                                    </p:set>
                                    <p:animEffect transition="in" filter="fade">
                                      <p:cBhvr>
                                        <p:cTn id="104" dur="1000"/>
                                        <p:tgtEl>
                                          <p:spTgt spid="3582"/>
                                        </p:tgtEl>
                                      </p:cBhvr>
                                    </p:animEffect>
                                  </p:childTnLst>
                                </p:cTn>
                              </p:par>
                              <p:par>
                                <p:cTn id="105" presetID="10" presetClass="entr" presetSubtype="0" fill="hold" nodeType="withEffect">
                                  <p:stCondLst>
                                    <p:cond delay="0"/>
                                  </p:stCondLst>
                                  <p:childTnLst>
                                    <p:set>
                                      <p:cBhvr>
                                        <p:cTn id="106" dur="1" fill="hold">
                                          <p:stCondLst>
                                            <p:cond delay="0"/>
                                          </p:stCondLst>
                                        </p:cTn>
                                        <p:tgtEl>
                                          <p:spTgt spid="3583"/>
                                        </p:tgtEl>
                                        <p:attrNameLst>
                                          <p:attrName>style.visibility</p:attrName>
                                        </p:attrNameLst>
                                      </p:cBhvr>
                                      <p:to>
                                        <p:strVal val="visible"/>
                                      </p:to>
                                    </p:set>
                                    <p:animEffect transition="in" filter="fade">
                                      <p:cBhvr>
                                        <p:cTn id="107" dur="1000"/>
                                        <p:tgtEl>
                                          <p:spTgt spid="3583"/>
                                        </p:tgtEl>
                                      </p:cBhvr>
                                    </p:animEffect>
                                  </p:childTnLst>
                                </p:cTn>
                              </p:par>
                              <p:par>
                                <p:cTn id="108" presetID="10" presetClass="entr" presetSubtype="0" fill="hold" nodeType="withEffect">
                                  <p:stCondLst>
                                    <p:cond delay="0"/>
                                  </p:stCondLst>
                                  <p:childTnLst>
                                    <p:set>
                                      <p:cBhvr>
                                        <p:cTn id="109" dur="1" fill="hold">
                                          <p:stCondLst>
                                            <p:cond delay="0"/>
                                          </p:stCondLst>
                                        </p:cTn>
                                        <p:tgtEl>
                                          <p:spTgt spid="3584"/>
                                        </p:tgtEl>
                                        <p:attrNameLst>
                                          <p:attrName>style.visibility</p:attrName>
                                        </p:attrNameLst>
                                      </p:cBhvr>
                                      <p:to>
                                        <p:strVal val="visible"/>
                                      </p:to>
                                    </p:set>
                                    <p:animEffect transition="in" filter="fade">
                                      <p:cBhvr>
                                        <p:cTn id="110" dur="1000"/>
                                        <p:tgtEl>
                                          <p:spTgt spid="3584"/>
                                        </p:tgtEl>
                                      </p:cBhvr>
                                    </p:animEffect>
                                  </p:childTnLst>
                                </p:cTn>
                              </p:par>
                              <p:par>
                                <p:cTn id="111" presetID="10" presetClass="entr" presetSubtype="0" fill="hold" nodeType="withEffect">
                                  <p:stCondLst>
                                    <p:cond delay="0"/>
                                  </p:stCondLst>
                                  <p:childTnLst>
                                    <p:set>
                                      <p:cBhvr>
                                        <p:cTn id="112" dur="1" fill="hold">
                                          <p:stCondLst>
                                            <p:cond delay="0"/>
                                          </p:stCondLst>
                                        </p:cTn>
                                        <p:tgtEl>
                                          <p:spTgt spid="3585"/>
                                        </p:tgtEl>
                                        <p:attrNameLst>
                                          <p:attrName>style.visibility</p:attrName>
                                        </p:attrNameLst>
                                      </p:cBhvr>
                                      <p:to>
                                        <p:strVal val="visible"/>
                                      </p:to>
                                    </p:set>
                                    <p:animEffect transition="in" filter="fade">
                                      <p:cBhvr>
                                        <p:cTn id="113" dur="1000"/>
                                        <p:tgtEl>
                                          <p:spTgt spid="3585"/>
                                        </p:tgtEl>
                                      </p:cBhvr>
                                    </p:animEffect>
                                  </p:childTnLst>
                                </p:cTn>
                              </p:par>
                              <p:par>
                                <p:cTn id="114" presetID="10" presetClass="entr" presetSubtype="0" fill="hold" nodeType="withEffect">
                                  <p:stCondLst>
                                    <p:cond delay="0"/>
                                  </p:stCondLst>
                                  <p:childTnLst>
                                    <p:set>
                                      <p:cBhvr>
                                        <p:cTn id="115" dur="1" fill="hold">
                                          <p:stCondLst>
                                            <p:cond delay="0"/>
                                          </p:stCondLst>
                                        </p:cTn>
                                        <p:tgtEl>
                                          <p:spTgt spid="3586"/>
                                        </p:tgtEl>
                                        <p:attrNameLst>
                                          <p:attrName>style.visibility</p:attrName>
                                        </p:attrNameLst>
                                      </p:cBhvr>
                                      <p:to>
                                        <p:strVal val="visible"/>
                                      </p:to>
                                    </p:set>
                                    <p:animEffect transition="in" filter="fade">
                                      <p:cBhvr>
                                        <p:cTn id="116" dur="1000"/>
                                        <p:tgtEl>
                                          <p:spTgt spid="3586"/>
                                        </p:tgtEl>
                                      </p:cBhvr>
                                    </p:animEffect>
                                  </p:childTnLst>
                                </p:cTn>
                              </p:par>
                              <p:par>
                                <p:cTn id="117" presetID="10" presetClass="entr" presetSubtype="0" fill="hold" nodeType="withEffect">
                                  <p:stCondLst>
                                    <p:cond delay="0"/>
                                  </p:stCondLst>
                                  <p:childTnLst>
                                    <p:set>
                                      <p:cBhvr>
                                        <p:cTn id="118" dur="1" fill="hold">
                                          <p:stCondLst>
                                            <p:cond delay="0"/>
                                          </p:stCondLst>
                                        </p:cTn>
                                        <p:tgtEl>
                                          <p:spTgt spid="3587"/>
                                        </p:tgtEl>
                                        <p:attrNameLst>
                                          <p:attrName>style.visibility</p:attrName>
                                        </p:attrNameLst>
                                      </p:cBhvr>
                                      <p:to>
                                        <p:strVal val="visible"/>
                                      </p:to>
                                    </p:set>
                                    <p:animEffect transition="in" filter="fade">
                                      <p:cBhvr>
                                        <p:cTn id="119" dur="1000"/>
                                        <p:tgtEl>
                                          <p:spTgt spid="3587"/>
                                        </p:tgtEl>
                                      </p:cBhvr>
                                    </p:animEffect>
                                  </p:childTnLst>
                                </p:cTn>
                              </p:par>
                              <p:par>
                                <p:cTn id="120" presetID="10" presetClass="entr" presetSubtype="0" fill="hold" nodeType="withEffect">
                                  <p:stCondLst>
                                    <p:cond delay="0"/>
                                  </p:stCondLst>
                                  <p:childTnLst>
                                    <p:set>
                                      <p:cBhvr>
                                        <p:cTn id="121" dur="1" fill="hold">
                                          <p:stCondLst>
                                            <p:cond delay="0"/>
                                          </p:stCondLst>
                                        </p:cTn>
                                        <p:tgtEl>
                                          <p:spTgt spid="3590"/>
                                        </p:tgtEl>
                                        <p:attrNameLst>
                                          <p:attrName>style.visibility</p:attrName>
                                        </p:attrNameLst>
                                      </p:cBhvr>
                                      <p:to>
                                        <p:strVal val="visible"/>
                                      </p:to>
                                    </p:set>
                                    <p:animEffect transition="in" filter="fade">
                                      <p:cBhvr>
                                        <p:cTn id="122" dur="1000"/>
                                        <p:tgtEl>
                                          <p:spTgt spid="3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BB02-A98E-35B7-B7CD-87E44275C6A5}"/>
              </a:ext>
            </a:extLst>
          </p:cNvPr>
          <p:cNvSpPr>
            <a:spLocks noGrp="1"/>
          </p:cNvSpPr>
          <p:nvPr>
            <p:ph type="title"/>
          </p:nvPr>
        </p:nvSpPr>
        <p:spPr>
          <a:xfrm>
            <a:off x="253575" y="245688"/>
            <a:ext cx="2568000" cy="572700"/>
          </a:xfrm>
        </p:spPr>
        <p:txBody>
          <a:bodyPr/>
          <a:lstStyle/>
          <a:p>
            <a:r>
              <a:rPr lang="en-US" dirty="0"/>
              <a:t>Single run</a:t>
            </a:r>
          </a:p>
        </p:txBody>
      </p:sp>
      <p:sp>
        <p:nvSpPr>
          <p:cNvPr id="3" name="Subtitle 2">
            <a:extLst>
              <a:ext uri="{FF2B5EF4-FFF2-40B4-BE49-F238E27FC236}">
                <a16:creationId xmlns:a16="http://schemas.microsoft.com/office/drawing/2014/main" id="{0C807EE2-39B3-436B-B13E-652C80D84A79}"/>
              </a:ext>
            </a:extLst>
          </p:cNvPr>
          <p:cNvSpPr>
            <a:spLocks noGrp="1"/>
          </p:cNvSpPr>
          <p:nvPr>
            <p:ph type="subTitle" idx="1"/>
          </p:nvPr>
        </p:nvSpPr>
        <p:spPr>
          <a:xfrm>
            <a:off x="90862" y="961263"/>
            <a:ext cx="5461426" cy="3600349"/>
          </a:xfrm>
        </p:spPr>
        <p:txBody>
          <a:bodyPr/>
          <a:lstStyle/>
          <a:p>
            <a:pPr algn="l">
              <a:buFont typeface="Arial" panose="020B0604020202020204" pitchFamily="34" charset="0"/>
              <a:buChar char="•"/>
            </a:pPr>
            <a:r>
              <a:rPr lang="en-US" b="0" i="0" dirty="0">
                <a:effectLst/>
                <a:latin typeface="IBM Plex Sans" panose="020B0503050203000203" pitchFamily="34" charset="0"/>
              </a:rPr>
              <a:t>For a single run, the subject is asked to focus on one image.</a:t>
            </a:r>
          </a:p>
          <a:p>
            <a:pPr algn="l">
              <a:buFont typeface="Arial" panose="020B0604020202020204" pitchFamily="34" charset="0"/>
              <a:buChar char="•"/>
            </a:pPr>
            <a:r>
              <a:rPr lang="en-US" b="0" i="0" dirty="0">
                <a:effectLst/>
                <a:latin typeface="IBM Plex Sans" panose="020B0503050203000203" pitchFamily="34" charset="0"/>
              </a:rPr>
              <a:t>For a single run, the images on the grid were flashed in random sequence. The sequence of flashes was block-randomized, this means that after six flashes each image was flashed once, after twelve flashes each image was flashed twice, etc.</a:t>
            </a:r>
          </a:p>
          <a:p>
            <a:pPr>
              <a:buFont typeface="Arial" panose="020B0604020202020204" pitchFamily="34" charset="0"/>
              <a:buChar char="•"/>
            </a:pPr>
            <a:r>
              <a:rPr lang="en-US" b="0" i="0" dirty="0">
                <a:effectLst/>
                <a:latin typeface="IBM Plex Sans" panose="020B0503050203000203" pitchFamily="34" charset="0"/>
              </a:rPr>
              <a:t>We essentially have 6 runs inside a session because we have 6 images in our paradigm. So, each run is essentially dedicated for one image.</a:t>
            </a:r>
          </a:p>
          <a:p>
            <a:pPr algn="l">
              <a:buFont typeface="Arial" panose="020B0604020202020204" pitchFamily="34" charset="0"/>
              <a:buChar char="•"/>
            </a:pPr>
            <a:r>
              <a:rPr lang="en-US" b="0" i="0" dirty="0">
                <a:effectLst/>
                <a:latin typeface="IBM Plex Sans" panose="020B0503050203000203" pitchFamily="34" charset="0"/>
              </a:rPr>
              <a:t>We have data of 8 subjects. (from 1 to 9, 5 is excluded).</a:t>
            </a:r>
          </a:p>
          <a:p>
            <a:pPr algn="l">
              <a:buFont typeface="Arial" panose="020B0604020202020204" pitchFamily="34" charset="0"/>
              <a:buChar char="•"/>
            </a:pPr>
            <a:r>
              <a:rPr lang="en-US" b="0" i="0" dirty="0">
                <a:effectLst/>
                <a:latin typeface="IBM Plex Sans" panose="020B0503050203000203" pitchFamily="34" charset="0"/>
              </a:rPr>
              <a:t>Each subject has data of 4 recording sessions.</a:t>
            </a:r>
          </a:p>
          <a:p>
            <a:pPr algn="l">
              <a:buFont typeface="Arial" panose="020B0604020202020204" pitchFamily="34" charset="0"/>
              <a:buChar char="•"/>
            </a:pPr>
            <a:endParaRPr lang="en-US" b="0" i="0" dirty="0">
              <a:effectLst/>
              <a:latin typeface="-apple-system"/>
            </a:endParaRPr>
          </a:p>
          <a:p>
            <a:endParaRPr lang="en-US" dirty="0"/>
          </a:p>
        </p:txBody>
      </p:sp>
      <p:pic>
        <p:nvPicPr>
          <p:cNvPr id="5" name="Picture 4">
            <a:extLst>
              <a:ext uri="{FF2B5EF4-FFF2-40B4-BE49-F238E27FC236}">
                <a16:creationId xmlns:a16="http://schemas.microsoft.com/office/drawing/2014/main" id="{4D04C0EC-5366-62AE-8D96-307C334A5BDC}"/>
              </a:ext>
            </a:extLst>
          </p:cNvPr>
          <p:cNvPicPr>
            <a:picLocks noChangeAspect="1"/>
          </p:cNvPicPr>
          <p:nvPr/>
        </p:nvPicPr>
        <p:blipFill>
          <a:blip r:embed="rId2"/>
          <a:stretch>
            <a:fillRect/>
          </a:stretch>
        </p:blipFill>
        <p:spPr>
          <a:xfrm>
            <a:off x="5622894" y="199694"/>
            <a:ext cx="3267531" cy="4744112"/>
          </a:xfrm>
          <a:prstGeom prst="rect">
            <a:avLst/>
          </a:prstGeom>
        </p:spPr>
      </p:pic>
    </p:spTree>
    <p:extLst>
      <p:ext uri="{BB962C8B-B14F-4D97-AF65-F5344CB8AC3E}">
        <p14:creationId xmlns:p14="http://schemas.microsoft.com/office/powerpoint/2010/main" val="205391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C068-43D6-78E8-4DD8-C0D7A953D90E}"/>
              </a:ext>
            </a:extLst>
          </p:cNvPr>
          <p:cNvSpPr>
            <a:spLocks noGrp="1"/>
          </p:cNvSpPr>
          <p:nvPr>
            <p:ph type="title"/>
          </p:nvPr>
        </p:nvSpPr>
        <p:spPr>
          <a:xfrm>
            <a:off x="124988" y="92869"/>
            <a:ext cx="3489750" cy="572700"/>
          </a:xfrm>
        </p:spPr>
        <p:txBody>
          <a:bodyPr/>
          <a:lstStyle/>
          <a:p>
            <a:r>
              <a:rPr lang="en-US" dirty="0"/>
              <a:t>Preprocessing</a:t>
            </a:r>
          </a:p>
        </p:txBody>
      </p:sp>
      <p:sp>
        <p:nvSpPr>
          <p:cNvPr id="3" name="Subtitle 2">
            <a:extLst>
              <a:ext uri="{FF2B5EF4-FFF2-40B4-BE49-F238E27FC236}">
                <a16:creationId xmlns:a16="http://schemas.microsoft.com/office/drawing/2014/main" id="{365ED899-666F-CD6E-3712-571098E0A0FC}"/>
              </a:ext>
            </a:extLst>
          </p:cNvPr>
          <p:cNvSpPr>
            <a:spLocks noGrp="1"/>
          </p:cNvSpPr>
          <p:nvPr>
            <p:ph type="subTitle" idx="1"/>
          </p:nvPr>
        </p:nvSpPr>
        <p:spPr>
          <a:xfrm>
            <a:off x="8917" y="714309"/>
            <a:ext cx="9135083" cy="3336031"/>
          </a:xfrm>
        </p:spPr>
        <p:txBody>
          <a:bodyPr/>
          <a:lstStyle/>
          <a:p>
            <a:r>
              <a:rPr lang="en-US" b="1" dirty="0">
                <a:latin typeface="IBM Plex Sans" panose="020B0503050203000203" pitchFamily="34" charset="0"/>
              </a:rPr>
              <a:t>On a single segment of data :</a:t>
            </a:r>
          </a:p>
          <a:p>
            <a:r>
              <a:rPr lang="en-US" dirty="0">
                <a:latin typeface="IBM Plex Sans" panose="020B0503050203000203" pitchFamily="34" charset="0"/>
              </a:rPr>
              <a:t>1.     </a:t>
            </a:r>
            <a:r>
              <a:rPr lang="en-US" dirty="0"/>
              <a:t>Referencing. The average signal from the two mastoid electrodes was used for referencing.</a:t>
            </a:r>
            <a:endParaRPr lang="en-US" dirty="0">
              <a:latin typeface="IBM Plex Sans" panose="020B0503050203000203" pitchFamily="34" charset="0"/>
            </a:endParaRPr>
          </a:p>
          <a:p>
            <a:pPr marL="139700" indent="0"/>
            <a:r>
              <a:rPr lang="en-US" dirty="0">
                <a:latin typeface="IBM Plex Sans" panose="020B0503050203000203" pitchFamily="34" charset="0"/>
              </a:rPr>
              <a:t>2.     Filtered the signal using a </a:t>
            </a:r>
            <a:r>
              <a:rPr lang="en-US" dirty="0" err="1">
                <a:latin typeface="IBM Plex Sans" panose="020B0503050203000203" pitchFamily="34" charset="0"/>
              </a:rPr>
              <a:t>butterworth</a:t>
            </a:r>
            <a:r>
              <a:rPr lang="en-US" dirty="0">
                <a:latin typeface="IBM Plex Sans" panose="020B0503050203000203" pitchFamily="34" charset="0"/>
              </a:rPr>
              <a:t> filter of order 3 to have signal ranging from 1 to 12 Hz</a:t>
            </a:r>
          </a:p>
          <a:p>
            <a:pPr marL="139700" indent="0"/>
            <a:r>
              <a:rPr lang="en-US" dirty="0">
                <a:latin typeface="IBM Plex Sans" panose="020B0503050203000203" pitchFamily="34" charset="0"/>
              </a:rPr>
              <a:t>3.     Down sampled the signal by 64 Hz</a:t>
            </a:r>
          </a:p>
          <a:p>
            <a:pPr marL="139700" indent="0"/>
            <a:r>
              <a:rPr lang="en-US" dirty="0">
                <a:latin typeface="IBM Plex Sans" panose="020B0503050203000203" pitchFamily="34" charset="0"/>
              </a:rPr>
              <a:t>4.     Normalization of the signal (minmax normalization , z-score)</a:t>
            </a:r>
          </a:p>
          <a:p>
            <a:pPr marL="482600" indent="-342900">
              <a:buAutoNum type="arabicPeriod" startAt="5"/>
            </a:pPr>
            <a:r>
              <a:rPr lang="en-US" b="0" i="0" u="none" strike="noStrike" dirty="0" err="1">
                <a:solidFill>
                  <a:schemeClr val="bg1"/>
                </a:solidFill>
                <a:effectLst/>
                <a:latin typeface="IBM Plex Sans" panose="020B0503050203000203" pitchFamily="34" charset="0"/>
              </a:rPr>
              <a:t>Windsorizing</a:t>
            </a:r>
            <a:r>
              <a:rPr lang="en-US" b="0" i="0" u="none" strike="noStrike" dirty="0">
                <a:solidFill>
                  <a:schemeClr val="bg1"/>
                </a:solidFill>
                <a:effectLst/>
                <a:latin typeface="IBM Plex Sans" panose="020B0503050203000203" pitchFamily="34" charset="0"/>
              </a:rPr>
              <a:t> the signal:</a:t>
            </a:r>
            <a:r>
              <a:rPr lang="en-US" b="0" i="0" dirty="0">
                <a:solidFill>
                  <a:schemeClr val="bg1"/>
                </a:solidFill>
                <a:effectLst/>
                <a:latin typeface="IBM Plex Sans" panose="020B0503050203000203" pitchFamily="34" charset="0"/>
              </a:rPr>
              <a:t> replacing the extreme values with a less extreme value that is still within a </a:t>
            </a:r>
            <a:r>
              <a:rPr lang="en-US" dirty="0">
                <a:solidFill>
                  <a:schemeClr val="bg1"/>
                </a:solidFill>
                <a:latin typeface="IBM Plex Sans" panose="020B0503050203000203" pitchFamily="34" charset="0"/>
              </a:rPr>
              <a:t>range.</a:t>
            </a:r>
          </a:p>
          <a:p>
            <a:pPr marL="482600" indent="-342900">
              <a:buAutoNum type="arabicPeriod" startAt="5"/>
            </a:pPr>
            <a:r>
              <a:rPr lang="en-US" dirty="0">
                <a:latin typeface="IBM Plex Sans" panose="020B0503050203000203" pitchFamily="34" charset="0"/>
              </a:rPr>
              <a:t>Scaling. The samples from each electrode were scaled to the interval [−1, 1].</a:t>
            </a:r>
            <a:endParaRPr lang="en-US" b="0" i="0" dirty="0">
              <a:solidFill>
                <a:schemeClr val="bg1"/>
              </a:solidFill>
              <a:effectLst/>
              <a:latin typeface="IBM Plex Sans" panose="020B0503050203000203" pitchFamily="34" charset="0"/>
            </a:endParaRPr>
          </a:p>
        </p:txBody>
      </p:sp>
      <p:pic>
        <p:nvPicPr>
          <p:cNvPr id="5" name="Picture 4" descr="Bar chart&#10;&#10;Description automatically generated with low confidence">
            <a:extLst>
              <a:ext uri="{FF2B5EF4-FFF2-40B4-BE49-F238E27FC236}">
                <a16:creationId xmlns:a16="http://schemas.microsoft.com/office/drawing/2014/main" id="{38A19342-CA56-1D6C-2A47-9744C123E842}"/>
              </a:ext>
            </a:extLst>
          </p:cNvPr>
          <p:cNvPicPr>
            <a:picLocks noChangeAspect="1"/>
          </p:cNvPicPr>
          <p:nvPr/>
        </p:nvPicPr>
        <p:blipFill>
          <a:blip r:embed="rId2"/>
          <a:stretch>
            <a:fillRect/>
          </a:stretch>
        </p:blipFill>
        <p:spPr>
          <a:xfrm>
            <a:off x="598289" y="2382325"/>
            <a:ext cx="2566392" cy="2668306"/>
          </a:xfrm>
          <a:prstGeom prst="rect">
            <a:avLst/>
          </a:prstGeom>
        </p:spPr>
      </p:pic>
      <p:pic>
        <p:nvPicPr>
          <p:cNvPr id="7" name="Picture 6" descr="Chart, line chart, histogram&#10;&#10;Description automatically generated">
            <a:extLst>
              <a:ext uri="{FF2B5EF4-FFF2-40B4-BE49-F238E27FC236}">
                <a16:creationId xmlns:a16="http://schemas.microsoft.com/office/drawing/2014/main" id="{5A9E493C-BF0C-2D31-F4F4-CF4F9C204FB7}"/>
              </a:ext>
            </a:extLst>
          </p:cNvPr>
          <p:cNvPicPr>
            <a:picLocks noChangeAspect="1"/>
          </p:cNvPicPr>
          <p:nvPr/>
        </p:nvPicPr>
        <p:blipFill>
          <a:blip r:embed="rId3"/>
          <a:stretch>
            <a:fillRect/>
          </a:stretch>
        </p:blipFill>
        <p:spPr>
          <a:xfrm>
            <a:off x="5191721" y="2382325"/>
            <a:ext cx="2566392" cy="2668306"/>
          </a:xfrm>
          <a:prstGeom prst="rect">
            <a:avLst/>
          </a:prstGeom>
        </p:spPr>
      </p:pic>
      <p:cxnSp>
        <p:nvCxnSpPr>
          <p:cNvPr id="9" name="Straight Arrow Connector 8">
            <a:extLst>
              <a:ext uri="{FF2B5EF4-FFF2-40B4-BE49-F238E27FC236}">
                <a16:creationId xmlns:a16="http://schemas.microsoft.com/office/drawing/2014/main" id="{BD3E8785-3256-D8E0-FE77-36F1C9F9B3CF}"/>
              </a:ext>
            </a:extLst>
          </p:cNvPr>
          <p:cNvCxnSpPr>
            <a:cxnSpLocks/>
            <a:stCxn id="5" idx="3"/>
            <a:endCxn id="7" idx="1"/>
          </p:cNvCxnSpPr>
          <p:nvPr/>
        </p:nvCxnSpPr>
        <p:spPr>
          <a:xfrm>
            <a:off x="3164681" y="3716478"/>
            <a:ext cx="202704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1384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A98F-CCFF-F7FA-5DC1-106235A2D3D5}"/>
              </a:ext>
            </a:extLst>
          </p:cNvPr>
          <p:cNvSpPr>
            <a:spLocks noGrp="1"/>
          </p:cNvSpPr>
          <p:nvPr>
            <p:ph type="title"/>
          </p:nvPr>
        </p:nvSpPr>
        <p:spPr>
          <a:xfrm>
            <a:off x="260718" y="238545"/>
            <a:ext cx="6325819" cy="572700"/>
          </a:xfrm>
        </p:spPr>
        <p:txBody>
          <a:bodyPr/>
          <a:lstStyle/>
          <a:p>
            <a:r>
              <a:rPr lang="en-US" dirty="0"/>
              <a:t>Modeling – Machine Learning</a:t>
            </a:r>
          </a:p>
        </p:txBody>
      </p:sp>
      <p:sp>
        <p:nvSpPr>
          <p:cNvPr id="3" name="Subtitle 2">
            <a:extLst>
              <a:ext uri="{FF2B5EF4-FFF2-40B4-BE49-F238E27FC236}">
                <a16:creationId xmlns:a16="http://schemas.microsoft.com/office/drawing/2014/main" id="{A728575A-9058-5FEC-44DD-081BFE21A814}"/>
              </a:ext>
            </a:extLst>
          </p:cNvPr>
          <p:cNvSpPr>
            <a:spLocks noGrp="1"/>
          </p:cNvSpPr>
          <p:nvPr>
            <p:ph type="subTitle" idx="1"/>
          </p:nvPr>
        </p:nvSpPr>
        <p:spPr>
          <a:xfrm>
            <a:off x="260718" y="950220"/>
            <a:ext cx="8618963" cy="3793230"/>
          </a:xfrm>
        </p:spPr>
        <p:txBody>
          <a:bodyPr/>
          <a:lstStyle/>
          <a:p>
            <a:pPr>
              <a:buFontTx/>
              <a:buChar char="-"/>
            </a:pPr>
            <a:r>
              <a:rPr lang="en-US" dirty="0"/>
              <a:t>Support Vector Machines : is a powerful supervised machine learning algorithm that uses support </a:t>
            </a:r>
            <a:r>
              <a:rPr lang="en-US" dirty="0">
                <a:latin typeface="IBM Plex Sans" panose="020B0503050203000203" pitchFamily="34" charset="0"/>
              </a:rPr>
              <a:t>vectors</a:t>
            </a:r>
            <a:r>
              <a:rPr lang="en-US" dirty="0"/>
              <a:t> to find the optimal hyperplane that separates different classes of data. The support vectors are the data points closest to the decision boundary and play a crucial role in determining the position and orientation of the hyperplane.</a:t>
            </a:r>
          </a:p>
          <a:p>
            <a:pPr>
              <a:buFontTx/>
              <a:buChar char="-"/>
            </a:pPr>
            <a:endParaRPr lang="en-US" dirty="0"/>
          </a:p>
          <a:p>
            <a:pPr>
              <a:buFontTx/>
              <a:buChar char="-"/>
            </a:pPr>
            <a:r>
              <a:rPr lang="en-US" dirty="0"/>
              <a:t>Decision Trees :  a ML algorithm that creates a tree-like model where each internal node represents a decision based on a feature, while each leaf node represents a class or value. The algorithm works by selecting the feature that provides the most information gain or reduction in entropy at each stage of the tree building process. The information gain is calculated using a specific metric, such as Gini impurity or entropy, which measures the homogeneity of the subsets after the split.</a:t>
            </a:r>
          </a:p>
          <a:p>
            <a:pPr>
              <a:buFontTx/>
              <a:buChar char="-"/>
            </a:pPr>
            <a:endParaRPr lang="en-US" dirty="0"/>
          </a:p>
          <a:p>
            <a:pPr>
              <a:buFontTx/>
              <a:buChar char="-"/>
            </a:pPr>
            <a:r>
              <a:rPr lang="en-US" dirty="0"/>
              <a:t>Linear Discriminant Analysis: </a:t>
            </a:r>
            <a:r>
              <a:rPr lang="en-US" b="0" i="0" dirty="0">
                <a:solidFill>
                  <a:schemeClr val="bg1"/>
                </a:solidFill>
                <a:effectLst/>
                <a:latin typeface="-apple-system"/>
              </a:rPr>
              <a:t>is a supervised machine learning algorithm used for classification tasks. It is a statistical method that works by finding a linear combination of features that can best separate the classes in the data. The goal of LDA is to maximize the between-class variance while minimizing the within-class variance.</a:t>
            </a:r>
          </a:p>
          <a:p>
            <a:pPr>
              <a:buFontTx/>
              <a:buChar char="-"/>
            </a:pPr>
            <a:r>
              <a:rPr lang="en-US" dirty="0">
                <a:solidFill>
                  <a:schemeClr val="bg1"/>
                </a:solidFill>
                <a:latin typeface="-apple-system"/>
              </a:rPr>
              <a:t>Logistic Regression</a:t>
            </a:r>
            <a:endParaRPr lang="en-US" dirty="0">
              <a:solidFill>
                <a:schemeClr val="bg1"/>
              </a:solidFill>
            </a:endParaRPr>
          </a:p>
        </p:txBody>
      </p:sp>
    </p:spTree>
    <p:extLst>
      <p:ext uri="{BB962C8B-B14F-4D97-AF65-F5344CB8AC3E}">
        <p14:creationId xmlns:p14="http://schemas.microsoft.com/office/powerpoint/2010/main" val="298387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F00-64F8-2ECD-553F-E14D0B1BFF7A}"/>
              </a:ext>
            </a:extLst>
          </p:cNvPr>
          <p:cNvSpPr>
            <a:spLocks noGrp="1"/>
          </p:cNvSpPr>
          <p:nvPr>
            <p:ph type="title"/>
          </p:nvPr>
        </p:nvSpPr>
        <p:spPr>
          <a:xfrm>
            <a:off x="196425" y="174250"/>
            <a:ext cx="5782893" cy="572700"/>
          </a:xfrm>
        </p:spPr>
        <p:txBody>
          <a:bodyPr/>
          <a:lstStyle/>
          <a:p>
            <a:r>
              <a:rPr lang="en-US" dirty="0"/>
              <a:t>Modeling – Deep Learning</a:t>
            </a:r>
          </a:p>
        </p:txBody>
      </p:sp>
      <p:sp>
        <p:nvSpPr>
          <p:cNvPr id="3" name="Subtitle 2">
            <a:extLst>
              <a:ext uri="{FF2B5EF4-FFF2-40B4-BE49-F238E27FC236}">
                <a16:creationId xmlns:a16="http://schemas.microsoft.com/office/drawing/2014/main" id="{F37E9162-BABB-04DF-4FA0-3C2491CA3612}"/>
              </a:ext>
            </a:extLst>
          </p:cNvPr>
          <p:cNvSpPr>
            <a:spLocks noGrp="1"/>
          </p:cNvSpPr>
          <p:nvPr>
            <p:ph type="subTitle" idx="1"/>
          </p:nvPr>
        </p:nvSpPr>
        <p:spPr>
          <a:xfrm>
            <a:off x="71408" y="871636"/>
            <a:ext cx="8101041" cy="3736081"/>
          </a:xfrm>
        </p:spPr>
        <p:txBody>
          <a:bodyPr/>
          <a:lstStyle/>
          <a:p>
            <a:r>
              <a:rPr lang="en-US" sz="1600" dirty="0">
                <a:latin typeface="IBM Plex Sans" panose="020B0503050203000203" pitchFamily="34" charset="0"/>
              </a:rPr>
              <a:t>Models experimented with:</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EEGNet</a:t>
            </a:r>
            <a:endParaRPr lang="en-US" sz="1600" dirty="0">
              <a:latin typeface="IBM Plex Sans" panose="020B0503050203000203" pitchFamily="34" charset="0"/>
            </a:endParaRP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1</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2</a:t>
            </a:r>
          </a:p>
          <a:p>
            <a:pPr marL="139700" indent="0"/>
            <a:r>
              <a:rPr lang="en-US" sz="1600" dirty="0">
                <a:latin typeface="IBM Plex Sans" panose="020B0503050203000203" pitchFamily="34" charset="0"/>
              </a:rPr>
              <a:t>       -   </a:t>
            </a:r>
            <a:r>
              <a:rPr lang="en-US" sz="1600" dirty="0" err="1">
                <a:latin typeface="IBM Plex Sans" panose="020B0503050203000203" pitchFamily="34" charset="0"/>
              </a:rPr>
              <a:t>ChronoNet</a:t>
            </a:r>
            <a:r>
              <a:rPr lang="en-US" sz="1600" dirty="0">
                <a:latin typeface="IBM Plex Sans" panose="020B0503050203000203" pitchFamily="34" charset="0"/>
              </a:rPr>
              <a:t> Version 3</a:t>
            </a:r>
          </a:p>
          <a:p>
            <a:pPr marL="139700" indent="0"/>
            <a:r>
              <a:rPr lang="en-US" sz="1600" dirty="0">
                <a:latin typeface="IBM Plex Sans" panose="020B0503050203000203" pitchFamily="34" charset="0"/>
              </a:rPr>
              <a:t>       -   Deep Recurrent Convolution Neural Networks</a:t>
            </a:r>
          </a:p>
          <a:p>
            <a:pPr marL="139700" indent="0"/>
            <a:r>
              <a:rPr lang="en-US" sz="1600" dirty="0">
                <a:latin typeface="IBM Plex Sans" panose="020B0503050203000203" pitchFamily="34" charset="0"/>
              </a:rPr>
              <a:t>       -   Convolution Neural </a:t>
            </a:r>
            <a:r>
              <a:rPr lang="en-US" sz="1600" dirty="0" err="1">
                <a:latin typeface="IBM Plex Sans" panose="020B0503050203000203" pitchFamily="34" charset="0"/>
              </a:rPr>
              <a:t>Netwoks</a:t>
            </a:r>
            <a:endParaRPr lang="en-US" sz="1600" dirty="0"/>
          </a:p>
        </p:txBody>
      </p:sp>
    </p:spTree>
    <p:extLst>
      <p:ext uri="{BB962C8B-B14F-4D97-AF65-F5344CB8AC3E}">
        <p14:creationId xmlns:p14="http://schemas.microsoft.com/office/powerpoint/2010/main" val="103013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AA6-3DE6-3CC8-A5F3-80BA147FBDF1}"/>
              </a:ext>
            </a:extLst>
          </p:cNvPr>
          <p:cNvSpPr>
            <a:spLocks noGrp="1"/>
          </p:cNvSpPr>
          <p:nvPr>
            <p:ph type="title"/>
          </p:nvPr>
        </p:nvSpPr>
        <p:spPr>
          <a:xfrm>
            <a:off x="114301" y="67094"/>
            <a:ext cx="4850400" cy="572700"/>
          </a:xfrm>
        </p:spPr>
        <p:txBody>
          <a:bodyPr/>
          <a:lstStyle/>
          <a:p>
            <a:r>
              <a:rPr lang="en-US" dirty="0" err="1"/>
              <a:t>EEGNet</a:t>
            </a:r>
            <a:r>
              <a:rPr lang="en-US" dirty="0"/>
              <a:t> Architecture</a:t>
            </a:r>
          </a:p>
        </p:txBody>
      </p:sp>
      <p:pic>
        <p:nvPicPr>
          <p:cNvPr id="6" name="Picture 5" descr="Diagram&#10;&#10;Description automatically generated">
            <a:extLst>
              <a:ext uri="{FF2B5EF4-FFF2-40B4-BE49-F238E27FC236}">
                <a16:creationId xmlns:a16="http://schemas.microsoft.com/office/drawing/2014/main" id="{01BB4DD5-3C50-DB92-3B19-74ED8DFB0818}"/>
              </a:ext>
            </a:extLst>
          </p:cNvPr>
          <p:cNvPicPr>
            <a:picLocks noChangeAspect="1"/>
          </p:cNvPicPr>
          <p:nvPr/>
        </p:nvPicPr>
        <p:blipFill>
          <a:blip r:embed="rId2"/>
          <a:stretch>
            <a:fillRect/>
          </a:stretch>
        </p:blipFill>
        <p:spPr>
          <a:xfrm>
            <a:off x="356685" y="687447"/>
            <a:ext cx="2360428" cy="4370744"/>
          </a:xfrm>
          <a:prstGeom prst="rect">
            <a:avLst/>
          </a:prstGeom>
        </p:spPr>
      </p:pic>
      <p:pic>
        <p:nvPicPr>
          <p:cNvPr id="8" name="Picture 7" descr="Diagram&#10;&#10;Description automatically generated">
            <a:extLst>
              <a:ext uri="{FF2B5EF4-FFF2-40B4-BE49-F238E27FC236}">
                <a16:creationId xmlns:a16="http://schemas.microsoft.com/office/drawing/2014/main" id="{D9ED53A8-DD94-7DFB-BAF4-68959D5F9CB3}"/>
              </a:ext>
            </a:extLst>
          </p:cNvPr>
          <p:cNvPicPr>
            <a:picLocks noChangeAspect="1"/>
          </p:cNvPicPr>
          <p:nvPr/>
        </p:nvPicPr>
        <p:blipFill>
          <a:blip r:embed="rId3"/>
          <a:stretch>
            <a:fillRect/>
          </a:stretch>
        </p:blipFill>
        <p:spPr>
          <a:xfrm>
            <a:off x="3510935" y="639794"/>
            <a:ext cx="2122130" cy="4466051"/>
          </a:xfrm>
          <a:prstGeom prst="rect">
            <a:avLst/>
          </a:prstGeom>
        </p:spPr>
      </p:pic>
      <p:pic>
        <p:nvPicPr>
          <p:cNvPr id="10" name="Picture 9" descr="Diagram&#10;&#10;Description automatically generated">
            <a:extLst>
              <a:ext uri="{FF2B5EF4-FFF2-40B4-BE49-F238E27FC236}">
                <a16:creationId xmlns:a16="http://schemas.microsoft.com/office/drawing/2014/main" id="{D0A25E74-9AD9-85AA-1BC8-E30774488507}"/>
              </a:ext>
            </a:extLst>
          </p:cNvPr>
          <p:cNvPicPr>
            <a:picLocks noChangeAspect="1"/>
          </p:cNvPicPr>
          <p:nvPr/>
        </p:nvPicPr>
        <p:blipFill>
          <a:blip r:embed="rId4"/>
          <a:stretch>
            <a:fillRect/>
          </a:stretch>
        </p:blipFill>
        <p:spPr>
          <a:xfrm>
            <a:off x="6552345" y="631601"/>
            <a:ext cx="2234468" cy="4474244"/>
          </a:xfrm>
          <a:prstGeom prst="rect">
            <a:avLst/>
          </a:prstGeom>
        </p:spPr>
      </p:pic>
    </p:spTree>
    <p:extLst>
      <p:ext uri="{BB962C8B-B14F-4D97-AF65-F5344CB8AC3E}">
        <p14:creationId xmlns:p14="http://schemas.microsoft.com/office/powerpoint/2010/main" val="1290171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V1 Architecture</a:t>
            </a:r>
          </a:p>
        </p:txBody>
      </p:sp>
      <p:pic>
        <p:nvPicPr>
          <p:cNvPr id="7" name="Picture 6" descr="Diagram&#10;&#10;Description automatically generated">
            <a:extLst>
              <a:ext uri="{FF2B5EF4-FFF2-40B4-BE49-F238E27FC236}">
                <a16:creationId xmlns:a16="http://schemas.microsoft.com/office/drawing/2014/main" id="{3C7BF338-8C79-40ED-C6A5-73D0963AF19B}"/>
              </a:ext>
            </a:extLst>
          </p:cNvPr>
          <p:cNvPicPr>
            <a:picLocks noChangeAspect="1"/>
          </p:cNvPicPr>
          <p:nvPr/>
        </p:nvPicPr>
        <p:blipFill>
          <a:blip r:embed="rId2"/>
          <a:stretch>
            <a:fillRect/>
          </a:stretch>
        </p:blipFill>
        <p:spPr>
          <a:xfrm>
            <a:off x="1228725" y="744996"/>
            <a:ext cx="2837678" cy="4314825"/>
          </a:xfrm>
          <a:prstGeom prst="rect">
            <a:avLst/>
          </a:prstGeom>
        </p:spPr>
      </p:pic>
      <p:pic>
        <p:nvPicPr>
          <p:cNvPr id="9" name="Picture 8" descr="Diagram&#10;&#10;Description automatically generated">
            <a:extLst>
              <a:ext uri="{FF2B5EF4-FFF2-40B4-BE49-F238E27FC236}">
                <a16:creationId xmlns:a16="http://schemas.microsoft.com/office/drawing/2014/main" id="{F3B6A4D3-EDD6-F4F0-281F-01DE4DB3FCCE}"/>
              </a:ext>
            </a:extLst>
          </p:cNvPr>
          <p:cNvPicPr>
            <a:picLocks noChangeAspect="1"/>
          </p:cNvPicPr>
          <p:nvPr/>
        </p:nvPicPr>
        <p:blipFill>
          <a:blip r:embed="rId3"/>
          <a:stretch>
            <a:fillRect/>
          </a:stretch>
        </p:blipFill>
        <p:spPr>
          <a:xfrm>
            <a:off x="5235678" y="725861"/>
            <a:ext cx="2679597" cy="4333960"/>
          </a:xfrm>
          <a:prstGeom prst="rect">
            <a:avLst/>
          </a:prstGeom>
        </p:spPr>
      </p:pic>
    </p:spTree>
    <p:extLst>
      <p:ext uri="{BB962C8B-B14F-4D97-AF65-F5344CB8AC3E}">
        <p14:creationId xmlns:p14="http://schemas.microsoft.com/office/powerpoint/2010/main" val="887429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V2 Architecture</a:t>
            </a:r>
          </a:p>
        </p:txBody>
      </p:sp>
      <p:pic>
        <p:nvPicPr>
          <p:cNvPr id="5" name="Picture 4" descr="Diagram&#10;&#10;Description automatically generated">
            <a:extLst>
              <a:ext uri="{FF2B5EF4-FFF2-40B4-BE49-F238E27FC236}">
                <a16:creationId xmlns:a16="http://schemas.microsoft.com/office/drawing/2014/main" id="{D3F66348-115F-9BD5-A9AE-24087C55A69F}"/>
              </a:ext>
            </a:extLst>
          </p:cNvPr>
          <p:cNvPicPr>
            <a:picLocks noChangeAspect="1"/>
          </p:cNvPicPr>
          <p:nvPr/>
        </p:nvPicPr>
        <p:blipFill>
          <a:blip r:embed="rId2"/>
          <a:stretch>
            <a:fillRect/>
          </a:stretch>
        </p:blipFill>
        <p:spPr>
          <a:xfrm>
            <a:off x="1078912" y="768915"/>
            <a:ext cx="2685844" cy="4271771"/>
          </a:xfrm>
          <a:prstGeom prst="rect">
            <a:avLst/>
          </a:prstGeom>
        </p:spPr>
      </p:pic>
      <p:pic>
        <p:nvPicPr>
          <p:cNvPr id="7" name="Picture 6" descr="Diagram&#10;&#10;Description automatically generated">
            <a:extLst>
              <a:ext uri="{FF2B5EF4-FFF2-40B4-BE49-F238E27FC236}">
                <a16:creationId xmlns:a16="http://schemas.microsoft.com/office/drawing/2014/main" id="{6FB73C78-D828-28C5-142D-27CA695D5235}"/>
              </a:ext>
            </a:extLst>
          </p:cNvPr>
          <p:cNvPicPr>
            <a:picLocks noChangeAspect="1"/>
          </p:cNvPicPr>
          <p:nvPr/>
        </p:nvPicPr>
        <p:blipFill>
          <a:blip r:embed="rId3"/>
          <a:stretch>
            <a:fillRect/>
          </a:stretch>
        </p:blipFill>
        <p:spPr>
          <a:xfrm>
            <a:off x="5170349" y="757996"/>
            <a:ext cx="2766358" cy="4282689"/>
          </a:xfrm>
          <a:prstGeom prst="rect">
            <a:avLst/>
          </a:prstGeom>
        </p:spPr>
      </p:pic>
    </p:spTree>
    <p:extLst>
      <p:ext uri="{BB962C8B-B14F-4D97-AF65-F5344CB8AC3E}">
        <p14:creationId xmlns:p14="http://schemas.microsoft.com/office/powerpoint/2010/main" val="228768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103557" y="102814"/>
            <a:ext cx="6161512" cy="572700"/>
          </a:xfrm>
        </p:spPr>
        <p:txBody>
          <a:bodyPr/>
          <a:lstStyle/>
          <a:p>
            <a:r>
              <a:rPr lang="en-US" dirty="0" err="1"/>
              <a:t>ChronoNet</a:t>
            </a:r>
            <a:r>
              <a:rPr lang="en-US" dirty="0"/>
              <a:t> V3 Architecture</a:t>
            </a:r>
          </a:p>
        </p:txBody>
      </p:sp>
      <p:pic>
        <p:nvPicPr>
          <p:cNvPr id="5" name="Picture 4" descr="Diagram&#10;&#10;Description automatically generated">
            <a:extLst>
              <a:ext uri="{FF2B5EF4-FFF2-40B4-BE49-F238E27FC236}">
                <a16:creationId xmlns:a16="http://schemas.microsoft.com/office/drawing/2014/main" id="{B399D189-D484-EF23-52B8-399CD7A8EE1C}"/>
              </a:ext>
            </a:extLst>
          </p:cNvPr>
          <p:cNvPicPr>
            <a:picLocks noChangeAspect="1"/>
          </p:cNvPicPr>
          <p:nvPr/>
        </p:nvPicPr>
        <p:blipFill>
          <a:blip r:embed="rId2"/>
          <a:stretch>
            <a:fillRect/>
          </a:stretch>
        </p:blipFill>
        <p:spPr>
          <a:xfrm>
            <a:off x="1220162" y="705557"/>
            <a:ext cx="2643955" cy="4237918"/>
          </a:xfrm>
          <a:prstGeom prst="rect">
            <a:avLst/>
          </a:prstGeom>
        </p:spPr>
      </p:pic>
      <p:pic>
        <p:nvPicPr>
          <p:cNvPr id="7" name="Picture 6" descr="Diagram&#10;&#10;Description automatically generated">
            <a:extLst>
              <a:ext uri="{FF2B5EF4-FFF2-40B4-BE49-F238E27FC236}">
                <a16:creationId xmlns:a16="http://schemas.microsoft.com/office/drawing/2014/main" id="{F042C6D0-4128-CEB8-B3DD-563527D73647}"/>
              </a:ext>
            </a:extLst>
          </p:cNvPr>
          <p:cNvPicPr>
            <a:picLocks noChangeAspect="1"/>
          </p:cNvPicPr>
          <p:nvPr/>
        </p:nvPicPr>
        <p:blipFill>
          <a:blip r:embed="rId3"/>
          <a:stretch>
            <a:fillRect/>
          </a:stretch>
        </p:blipFill>
        <p:spPr>
          <a:xfrm>
            <a:off x="5039989" y="705557"/>
            <a:ext cx="2883849" cy="4270580"/>
          </a:xfrm>
          <a:prstGeom prst="rect">
            <a:avLst/>
          </a:prstGeom>
        </p:spPr>
      </p:pic>
    </p:spTree>
    <p:extLst>
      <p:ext uri="{BB962C8B-B14F-4D97-AF65-F5344CB8AC3E}">
        <p14:creationId xmlns:p14="http://schemas.microsoft.com/office/powerpoint/2010/main" val="108935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47F3-D433-F3DF-EDF1-4A5416F274D0}"/>
              </a:ext>
            </a:extLst>
          </p:cNvPr>
          <p:cNvSpPr>
            <a:spLocks noGrp="1"/>
          </p:cNvSpPr>
          <p:nvPr>
            <p:ph type="title"/>
          </p:nvPr>
        </p:nvSpPr>
        <p:spPr>
          <a:xfrm>
            <a:off x="605700" y="1265775"/>
            <a:ext cx="7704000" cy="572700"/>
          </a:xfrm>
        </p:spPr>
        <p:txBody>
          <a:bodyPr/>
          <a:lstStyle/>
          <a:p>
            <a:r>
              <a:rPr lang="en-US" dirty="0"/>
              <a:t>Under the supervision of</a:t>
            </a:r>
          </a:p>
        </p:txBody>
      </p:sp>
      <p:sp>
        <p:nvSpPr>
          <p:cNvPr id="3" name="TextBox 2">
            <a:extLst>
              <a:ext uri="{FF2B5EF4-FFF2-40B4-BE49-F238E27FC236}">
                <a16:creationId xmlns:a16="http://schemas.microsoft.com/office/drawing/2014/main" id="{EB0BAF63-806E-5D6E-0966-5E0BE55DDB56}"/>
              </a:ext>
            </a:extLst>
          </p:cNvPr>
          <p:cNvSpPr txBox="1"/>
          <p:nvPr/>
        </p:nvSpPr>
        <p:spPr>
          <a:xfrm>
            <a:off x="2228850" y="2314574"/>
            <a:ext cx="4329112" cy="830997"/>
          </a:xfrm>
          <a:prstGeom prst="rect">
            <a:avLst/>
          </a:prstGeom>
          <a:noFill/>
        </p:spPr>
        <p:txBody>
          <a:bodyPr wrap="square" rtlCol="0">
            <a:spAutoFit/>
          </a:bodyPr>
          <a:lstStyle/>
          <a:p>
            <a:pPr algn="ctr"/>
            <a:r>
              <a:rPr lang="en-US" sz="2400" dirty="0">
                <a:solidFill>
                  <a:schemeClr val="bg1"/>
                </a:solidFill>
                <a:latin typeface="IBM Plex Sans" panose="020B0503050203000203" pitchFamily="34" charset="0"/>
              </a:rPr>
              <a:t>Dr. Manal Mohsen </a:t>
            </a:r>
            <a:r>
              <a:rPr lang="en-US" sz="2400" dirty="0" err="1">
                <a:solidFill>
                  <a:schemeClr val="bg1"/>
                </a:solidFill>
                <a:latin typeface="IBM Plex Sans" panose="020B0503050203000203" pitchFamily="34" charset="0"/>
              </a:rPr>
              <a:t>Tantawy</a:t>
            </a:r>
            <a:endParaRPr lang="en-US" sz="2400" dirty="0">
              <a:solidFill>
                <a:schemeClr val="bg1"/>
              </a:solidFill>
              <a:latin typeface="IBM Plex Sans" panose="020B0503050203000203" pitchFamily="34" charset="0"/>
            </a:endParaRPr>
          </a:p>
          <a:p>
            <a:pPr algn="ctr"/>
            <a:r>
              <a:rPr lang="en-US" sz="2400" dirty="0">
                <a:solidFill>
                  <a:schemeClr val="bg1"/>
                </a:solidFill>
                <a:latin typeface="IBM Plex Sans" panose="020B0503050203000203" pitchFamily="34" charset="0"/>
              </a:rPr>
              <a:t>TA Omar </a:t>
            </a:r>
            <a:r>
              <a:rPr lang="en-US" sz="2400" dirty="0" err="1">
                <a:solidFill>
                  <a:schemeClr val="bg1"/>
                </a:solidFill>
                <a:latin typeface="IBM Plex Sans" panose="020B0503050203000203" pitchFamily="34" charset="0"/>
              </a:rPr>
              <a:t>Sherif</a:t>
            </a:r>
            <a:endParaRPr lang="en-US" sz="2400" dirty="0">
              <a:solidFill>
                <a:schemeClr val="bg1"/>
              </a:solidFill>
              <a:latin typeface="IBM Plex Sans" panose="020B0503050203000203" pitchFamily="34" charset="0"/>
            </a:endParaRPr>
          </a:p>
        </p:txBody>
      </p:sp>
      <p:sp>
        <p:nvSpPr>
          <p:cNvPr id="4" name="TextBox 3">
            <a:extLst>
              <a:ext uri="{FF2B5EF4-FFF2-40B4-BE49-F238E27FC236}">
                <a16:creationId xmlns:a16="http://schemas.microsoft.com/office/drawing/2014/main" id="{88D86447-59AC-867D-66EA-2515CFBB9439}"/>
              </a:ext>
            </a:extLst>
          </p:cNvPr>
          <p:cNvSpPr txBox="1"/>
          <p:nvPr/>
        </p:nvSpPr>
        <p:spPr>
          <a:xfrm>
            <a:off x="2964656" y="3500438"/>
            <a:ext cx="2857499" cy="584775"/>
          </a:xfrm>
          <a:prstGeom prst="rect">
            <a:avLst/>
          </a:prstGeom>
          <a:noFill/>
        </p:spPr>
        <p:txBody>
          <a:bodyPr wrap="square" rtlCol="0">
            <a:spAutoFit/>
          </a:bodyPr>
          <a:lstStyle/>
          <a:p>
            <a:pPr algn="ctr"/>
            <a:r>
              <a:rPr lang="en-US" sz="1600" dirty="0">
                <a:solidFill>
                  <a:schemeClr val="bg1"/>
                </a:solidFill>
                <a:latin typeface="IBM Plex Sans" panose="020B0503050203000203" pitchFamily="34" charset="0"/>
              </a:rPr>
              <a:t>Scientific Computing Department</a:t>
            </a:r>
          </a:p>
        </p:txBody>
      </p:sp>
    </p:spTree>
    <p:extLst>
      <p:ext uri="{BB962C8B-B14F-4D97-AF65-F5344CB8AC3E}">
        <p14:creationId xmlns:p14="http://schemas.microsoft.com/office/powerpoint/2010/main" val="1846311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0" y="0"/>
            <a:ext cx="9776249" cy="1283074"/>
          </a:xfrm>
        </p:spPr>
        <p:txBody>
          <a:bodyPr/>
          <a:lstStyle/>
          <a:p>
            <a:pPr marL="139700" indent="0"/>
            <a:r>
              <a:rPr lang="en-US" dirty="0">
                <a:latin typeface="IBM Plex Sans" panose="020B0503050203000203" pitchFamily="34" charset="0"/>
              </a:rPr>
              <a:t>Deep Recurrent Convolution Neural Networks</a:t>
            </a:r>
          </a:p>
        </p:txBody>
      </p:sp>
      <p:sp>
        <p:nvSpPr>
          <p:cNvPr id="3" name="Subtitle 2">
            <a:extLst>
              <a:ext uri="{FF2B5EF4-FFF2-40B4-BE49-F238E27FC236}">
                <a16:creationId xmlns:a16="http://schemas.microsoft.com/office/drawing/2014/main" id="{BA4E7D45-BA7A-3B10-02BF-FB80998C428C}"/>
              </a:ext>
            </a:extLst>
          </p:cNvPr>
          <p:cNvSpPr>
            <a:spLocks noGrp="1"/>
          </p:cNvSpPr>
          <p:nvPr>
            <p:ph type="subTitle" idx="1"/>
          </p:nvPr>
        </p:nvSpPr>
        <p:spPr/>
        <p:txBody>
          <a:bodyPr/>
          <a:lstStyle/>
          <a:p>
            <a:endParaRPr lang="en-US" dirty="0"/>
          </a:p>
        </p:txBody>
      </p:sp>
      <p:pic>
        <p:nvPicPr>
          <p:cNvPr id="5" name="Picture 4" descr="Diagram&#10;&#10;Description automatically generated">
            <a:extLst>
              <a:ext uri="{FF2B5EF4-FFF2-40B4-BE49-F238E27FC236}">
                <a16:creationId xmlns:a16="http://schemas.microsoft.com/office/drawing/2014/main" id="{0EA1982C-CF2B-A8C1-567B-9431A44440A0}"/>
              </a:ext>
            </a:extLst>
          </p:cNvPr>
          <p:cNvPicPr>
            <a:picLocks noChangeAspect="1"/>
          </p:cNvPicPr>
          <p:nvPr/>
        </p:nvPicPr>
        <p:blipFill>
          <a:blip r:embed="rId2"/>
          <a:stretch>
            <a:fillRect/>
          </a:stretch>
        </p:blipFill>
        <p:spPr>
          <a:xfrm>
            <a:off x="1178719" y="1162198"/>
            <a:ext cx="7015163" cy="3842187"/>
          </a:xfrm>
          <a:prstGeom prst="rect">
            <a:avLst/>
          </a:prstGeom>
        </p:spPr>
      </p:pic>
    </p:spTree>
    <p:extLst>
      <p:ext uri="{BB962C8B-B14F-4D97-AF65-F5344CB8AC3E}">
        <p14:creationId xmlns:p14="http://schemas.microsoft.com/office/powerpoint/2010/main" val="2998858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B470-0C22-0796-B393-F8759C2F420A}"/>
              </a:ext>
            </a:extLst>
          </p:cNvPr>
          <p:cNvSpPr>
            <a:spLocks noGrp="1"/>
          </p:cNvSpPr>
          <p:nvPr>
            <p:ph type="title"/>
          </p:nvPr>
        </p:nvSpPr>
        <p:spPr>
          <a:xfrm>
            <a:off x="74981" y="74533"/>
            <a:ext cx="8997581" cy="572700"/>
          </a:xfrm>
        </p:spPr>
        <p:txBody>
          <a:bodyPr/>
          <a:lstStyle/>
          <a:p>
            <a:r>
              <a:rPr lang="en-US" dirty="0"/>
              <a:t>Convolution Neural Network Architecture</a:t>
            </a:r>
          </a:p>
        </p:txBody>
      </p:sp>
      <p:pic>
        <p:nvPicPr>
          <p:cNvPr id="5" name="Picture 4" descr="Diagram&#10;&#10;Description automatically generated">
            <a:extLst>
              <a:ext uri="{FF2B5EF4-FFF2-40B4-BE49-F238E27FC236}">
                <a16:creationId xmlns:a16="http://schemas.microsoft.com/office/drawing/2014/main" id="{9F23630D-5646-C331-F1F9-10236FFAC78B}"/>
              </a:ext>
            </a:extLst>
          </p:cNvPr>
          <p:cNvPicPr>
            <a:picLocks noChangeAspect="1"/>
          </p:cNvPicPr>
          <p:nvPr/>
        </p:nvPicPr>
        <p:blipFill>
          <a:blip r:embed="rId2"/>
          <a:stretch>
            <a:fillRect/>
          </a:stretch>
        </p:blipFill>
        <p:spPr>
          <a:xfrm>
            <a:off x="2977144" y="711232"/>
            <a:ext cx="2306924" cy="4293441"/>
          </a:xfrm>
          <a:prstGeom prst="rect">
            <a:avLst/>
          </a:prstGeom>
        </p:spPr>
      </p:pic>
    </p:spTree>
    <p:extLst>
      <p:ext uri="{BB962C8B-B14F-4D97-AF65-F5344CB8AC3E}">
        <p14:creationId xmlns:p14="http://schemas.microsoft.com/office/powerpoint/2010/main" val="172740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4DF-A0AA-C6AC-41DB-2E0CA11AE275}"/>
              </a:ext>
            </a:extLst>
          </p:cNvPr>
          <p:cNvSpPr>
            <a:spLocks noGrp="1"/>
          </p:cNvSpPr>
          <p:nvPr>
            <p:ph type="title"/>
          </p:nvPr>
        </p:nvSpPr>
        <p:spPr>
          <a:xfrm>
            <a:off x="139276" y="52806"/>
            <a:ext cx="2568000" cy="572700"/>
          </a:xfrm>
        </p:spPr>
        <p:txBody>
          <a:bodyPr/>
          <a:lstStyle/>
          <a:p>
            <a:r>
              <a:rPr lang="en-US" dirty="0"/>
              <a:t>Challenges</a:t>
            </a:r>
          </a:p>
        </p:txBody>
      </p:sp>
      <p:sp>
        <p:nvSpPr>
          <p:cNvPr id="4" name="TextBox 3">
            <a:extLst>
              <a:ext uri="{FF2B5EF4-FFF2-40B4-BE49-F238E27FC236}">
                <a16:creationId xmlns:a16="http://schemas.microsoft.com/office/drawing/2014/main" id="{40DCD3DF-CEA6-F425-1E55-F81E199EFEF9}"/>
              </a:ext>
            </a:extLst>
          </p:cNvPr>
          <p:cNvSpPr txBox="1"/>
          <p:nvPr/>
        </p:nvSpPr>
        <p:spPr>
          <a:xfrm>
            <a:off x="192882" y="978694"/>
            <a:ext cx="8679656" cy="1754326"/>
          </a:xfrm>
          <a:prstGeom prst="rect">
            <a:avLst/>
          </a:prstGeom>
          <a:noFill/>
        </p:spPr>
        <p:txBody>
          <a:bodyPr wrap="square" rtlCol="0">
            <a:spAutoFit/>
          </a:bodyPr>
          <a:lstStyle/>
          <a:p>
            <a:pPr marL="285750" indent="-285750">
              <a:buClr>
                <a:schemeClr val="bg1"/>
              </a:buClr>
              <a:buFontTx/>
              <a:buChar char="-"/>
            </a:pPr>
            <a:r>
              <a:rPr lang="en-US" sz="1800" dirty="0">
                <a:solidFill>
                  <a:schemeClr val="bg1"/>
                </a:solidFill>
                <a:latin typeface="IBM Plex Sans" panose="020B0503050203000203" pitchFamily="34" charset="0"/>
              </a:rPr>
              <a:t>Subject dependency: in most papers, the model is trained on a single subject and testing is done on data from the same subject</a:t>
            </a:r>
          </a:p>
          <a:p>
            <a:pPr marL="285750" indent="-285750">
              <a:buClr>
                <a:schemeClr val="bg1"/>
              </a:buClr>
              <a:buFontTx/>
              <a:buChar char="-"/>
            </a:pPr>
            <a:r>
              <a:rPr lang="en-US" sz="1800" dirty="0">
                <a:solidFill>
                  <a:schemeClr val="bg1"/>
                </a:solidFill>
                <a:latin typeface="IBM Plex Sans" panose="020B0503050203000203" pitchFamily="34" charset="0"/>
              </a:rPr>
              <a:t>Multiple repetitions: in most papers, we test the same signal multiple times and take the highest repeated label as its predicted label, this adds time and more complexity, also less user acceptability</a:t>
            </a:r>
          </a:p>
          <a:p>
            <a:pPr marL="285750" indent="-285750">
              <a:buClr>
                <a:schemeClr val="bg1"/>
              </a:buClr>
              <a:buFontTx/>
              <a:buChar char="-"/>
            </a:pPr>
            <a:endParaRPr lang="en-US" sz="1800" dirty="0">
              <a:solidFill>
                <a:schemeClr val="bg1"/>
              </a:solidFill>
              <a:latin typeface="IBM Plex Sans" panose="020B0503050203000203" pitchFamily="34" charset="0"/>
            </a:endParaRPr>
          </a:p>
        </p:txBody>
      </p:sp>
      <p:sp>
        <p:nvSpPr>
          <p:cNvPr id="5" name="TextBox 4">
            <a:extLst>
              <a:ext uri="{FF2B5EF4-FFF2-40B4-BE49-F238E27FC236}">
                <a16:creationId xmlns:a16="http://schemas.microsoft.com/office/drawing/2014/main" id="{C8E063D2-908C-1200-AB03-5AAC4E16224F}"/>
              </a:ext>
            </a:extLst>
          </p:cNvPr>
          <p:cNvSpPr txBox="1"/>
          <p:nvPr/>
        </p:nvSpPr>
        <p:spPr>
          <a:xfrm>
            <a:off x="192882" y="3371850"/>
            <a:ext cx="7672388" cy="369332"/>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In our experiments, we predict the signal label from a single repetition.</a:t>
            </a:r>
            <a:r>
              <a:rPr lang="en-US" dirty="0"/>
              <a:t> </a:t>
            </a:r>
          </a:p>
        </p:txBody>
      </p:sp>
    </p:spTree>
    <p:extLst>
      <p:ext uri="{BB962C8B-B14F-4D97-AF65-F5344CB8AC3E}">
        <p14:creationId xmlns:p14="http://schemas.microsoft.com/office/powerpoint/2010/main" val="263658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971602" y="2070003"/>
            <a:ext cx="7200796" cy="20820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Illustration of implementation results</a:t>
            </a:r>
            <a:endParaRPr sz="4800"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80"/>
          <p:cNvGrpSpPr/>
          <p:nvPr/>
        </p:nvGrpSpPr>
        <p:grpSpPr>
          <a:xfrm rot="-5400000" flipH="1">
            <a:off x="275993" y="1615986"/>
            <a:ext cx="2595103" cy="395086"/>
            <a:chOff x="779906" y="4390560"/>
            <a:chExt cx="3183394" cy="484590"/>
          </a:xfrm>
        </p:grpSpPr>
        <p:sp>
          <p:nvSpPr>
            <p:cNvPr id="1008" name="Google Shape;1008;p80"/>
            <p:cNvSpPr/>
            <p:nvPr/>
          </p:nvSpPr>
          <p:spPr>
            <a:xfrm>
              <a:off x="779906" y="4390560"/>
              <a:ext cx="2998690"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040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10445740" cy="970844"/>
          </a:xfrm>
        </p:spPr>
        <p:txBody>
          <a:bodyPr/>
          <a:lstStyle/>
          <a:p>
            <a:r>
              <a:rPr lang="en-US" sz="2800" dirty="0"/>
              <a:t>Machine Learning Results – Logistic Regression</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nvGraphicFramePr>
        <p:xfrm>
          <a:off x="1359008" y="739298"/>
          <a:ext cx="5897348" cy="419394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61213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200" b="1" dirty="0">
                          <a:solidFill>
                            <a:schemeClr val="lt1"/>
                          </a:solidFill>
                          <a:latin typeface="IBM Plex Sans"/>
                          <a:ea typeface="IBM Plex Sans"/>
                          <a:cs typeface="IBM Plex Sans"/>
                          <a:sym typeface="IBM Plex Sans"/>
                        </a:rPr>
                        <a:t>Precision</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Acuuracy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7727">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7727">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263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Machine Learning Results – LDA</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59386252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7312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EEGNet</a:t>
            </a:r>
            <a:endParaRPr lang="en-US" dirty="0"/>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813163439"/>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79629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V2</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4179300405"/>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2801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a:t>
            </a:r>
            <a:r>
              <a:rPr lang="en-US" dirty="0" err="1"/>
              <a:t>ChronoNet</a:t>
            </a:r>
            <a:r>
              <a:rPr lang="en-US" dirty="0"/>
              <a:t> V3</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3652911463"/>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865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230604" y="0"/>
            <a:ext cx="9217368" cy="572700"/>
          </a:xfrm>
        </p:spPr>
        <p:txBody>
          <a:bodyPr/>
          <a:lstStyle/>
          <a:p>
            <a:r>
              <a:rPr lang="en-US" dirty="0"/>
              <a:t>Deep Learning Results – DRCNN</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2518354601"/>
              </p:ext>
            </p:extLst>
          </p:nvPr>
        </p:nvGraphicFramePr>
        <p:xfrm>
          <a:off x="1330432" y="732154"/>
          <a:ext cx="5897348" cy="4176394"/>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302452">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45853">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a:solidFill>
                            <a:schemeClr val="lt1"/>
                          </a:solidFill>
                          <a:latin typeface="IBM Plex Sans Medium"/>
                          <a:ea typeface="IBM Plex Sans Medium"/>
                          <a:cs typeface="IBM Plex Sans Medium"/>
                          <a:sym typeface="IBM Plex Sans Medium"/>
                        </a:rPr>
                        <a:t>0.85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45853">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1478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FE6E-13AA-4624-F5A7-8FF5E522F188}"/>
              </a:ext>
            </a:extLst>
          </p:cNvPr>
          <p:cNvSpPr>
            <a:spLocks noGrp="1"/>
          </p:cNvSpPr>
          <p:nvPr>
            <p:ph type="title"/>
          </p:nvPr>
        </p:nvSpPr>
        <p:spPr>
          <a:xfrm>
            <a:off x="619988" y="487106"/>
            <a:ext cx="7704000" cy="572700"/>
          </a:xfrm>
        </p:spPr>
        <p:txBody>
          <a:bodyPr/>
          <a:lstStyle/>
          <a:p>
            <a:r>
              <a:rPr lang="en-US" dirty="0"/>
              <a:t>Meet our team</a:t>
            </a:r>
          </a:p>
        </p:txBody>
      </p:sp>
      <p:sp>
        <p:nvSpPr>
          <p:cNvPr id="4" name="TextBox 3">
            <a:extLst>
              <a:ext uri="{FF2B5EF4-FFF2-40B4-BE49-F238E27FC236}">
                <a16:creationId xmlns:a16="http://schemas.microsoft.com/office/drawing/2014/main" id="{1BFC441D-F258-4F7C-A2DA-2B34F5AC58E7}"/>
              </a:ext>
            </a:extLst>
          </p:cNvPr>
          <p:cNvSpPr txBox="1"/>
          <p:nvPr/>
        </p:nvSpPr>
        <p:spPr>
          <a:xfrm>
            <a:off x="2686051" y="1350169"/>
            <a:ext cx="3378994" cy="2805320"/>
          </a:xfrm>
          <a:prstGeom prst="rect">
            <a:avLst/>
          </a:prstGeom>
          <a:noFill/>
        </p:spPr>
        <p:txBody>
          <a:bodyPr wrap="square" rtlCol="0">
            <a:spAutoFit/>
          </a:bodyPr>
          <a:lstStyle/>
          <a:p>
            <a:pPr algn="ctr">
              <a:lnSpc>
                <a:spcPct val="150000"/>
              </a:lnSpc>
            </a:pPr>
            <a:r>
              <a:rPr lang="en-US" sz="2000" dirty="0">
                <a:solidFill>
                  <a:schemeClr val="bg1"/>
                </a:solidFill>
              </a:rPr>
              <a:t>Ayman Hassan</a:t>
            </a:r>
          </a:p>
          <a:p>
            <a:pPr algn="ctr">
              <a:lnSpc>
                <a:spcPct val="150000"/>
              </a:lnSpc>
            </a:pPr>
            <a:r>
              <a:rPr lang="en-US" sz="2000" dirty="0">
                <a:solidFill>
                  <a:schemeClr val="bg1"/>
                </a:solidFill>
              </a:rPr>
              <a:t>Abdelrahman </a:t>
            </a:r>
            <a:r>
              <a:rPr lang="en-US" sz="2000" dirty="0" err="1">
                <a:solidFill>
                  <a:schemeClr val="bg1"/>
                </a:solidFill>
              </a:rPr>
              <a:t>sayed</a:t>
            </a:r>
            <a:endParaRPr lang="en-US" sz="2000" dirty="0">
              <a:solidFill>
                <a:schemeClr val="bg1"/>
              </a:solidFill>
            </a:endParaRPr>
          </a:p>
          <a:p>
            <a:pPr algn="ctr">
              <a:lnSpc>
                <a:spcPct val="150000"/>
              </a:lnSpc>
            </a:pPr>
            <a:r>
              <a:rPr lang="en-US" sz="2000" dirty="0">
                <a:solidFill>
                  <a:schemeClr val="bg1"/>
                </a:solidFill>
              </a:rPr>
              <a:t>Mohamed Nour</a:t>
            </a:r>
          </a:p>
          <a:p>
            <a:pPr algn="ctr">
              <a:lnSpc>
                <a:spcPct val="150000"/>
              </a:lnSpc>
            </a:pPr>
            <a:r>
              <a:rPr lang="en-US" sz="2000" dirty="0">
                <a:solidFill>
                  <a:schemeClr val="bg1"/>
                </a:solidFill>
              </a:rPr>
              <a:t>Nour Mohmed Kamaly</a:t>
            </a:r>
          </a:p>
          <a:p>
            <a:pPr algn="ctr">
              <a:lnSpc>
                <a:spcPct val="150000"/>
              </a:lnSpc>
            </a:pPr>
            <a:r>
              <a:rPr lang="en-US" sz="2000" dirty="0">
                <a:solidFill>
                  <a:schemeClr val="bg1"/>
                </a:solidFill>
              </a:rPr>
              <a:t>Nora </a:t>
            </a:r>
            <a:r>
              <a:rPr lang="en-US" sz="2000" dirty="0" err="1">
                <a:solidFill>
                  <a:schemeClr val="bg1"/>
                </a:solidFill>
              </a:rPr>
              <a:t>Ekramy</a:t>
            </a:r>
            <a:endParaRPr lang="en-US" sz="2000" dirty="0">
              <a:solidFill>
                <a:schemeClr val="bg1"/>
              </a:solidFill>
            </a:endParaRPr>
          </a:p>
          <a:p>
            <a:pPr algn="ctr">
              <a:lnSpc>
                <a:spcPct val="150000"/>
              </a:lnSpc>
            </a:pPr>
            <a:r>
              <a:rPr lang="en-US" sz="2000" dirty="0">
                <a:solidFill>
                  <a:schemeClr val="bg1"/>
                </a:solidFill>
              </a:rPr>
              <a:t>Nourhan Abdelkarim</a:t>
            </a:r>
          </a:p>
        </p:txBody>
      </p:sp>
    </p:spTree>
    <p:extLst>
      <p:ext uri="{BB962C8B-B14F-4D97-AF65-F5344CB8AC3E}">
        <p14:creationId xmlns:p14="http://schemas.microsoft.com/office/powerpoint/2010/main" val="492634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98082" y="0"/>
            <a:ext cx="9217368" cy="572700"/>
          </a:xfrm>
        </p:spPr>
        <p:txBody>
          <a:bodyPr/>
          <a:lstStyle/>
          <a:p>
            <a:r>
              <a:rPr lang="en-US" dirty="0"/>
              <a:t>Deep Learning Results – CNN with class weight &amp; no K-fold</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519143718"/>
              </p:ext>
            </p:extLst>
          </p:nvPr>
        </p:nvGraphicFramePr>
        <p:xfrm>
          <a:off x="1401870" y="1105002"/>
          <a:ext cx="5897348" cy="4038498"/>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39495">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 </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28616">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0.83</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0.41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0.62</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0.61</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0.65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0.56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0.89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28616">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0.34</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0.28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0.79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2774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8448-30F5-A8C5-5698-351A714E7F86}"/>
              </a:ext>
            </a:extLst>
          </p:cNvPr>
          <p:cNvSpPr>
            <a:spLocks noGrp="1"/>
          </p:cNvSpPr>
          <p:nvPr>
            <p:ph type="title"/>
          </p:nvPr>
        </p:nvSpPr>
        <p:spPr>
          <a:xfrm>
            <a:off x="55220" y="-71438"/>
            <a:ext cx="9217368" cy="572700"/>
          </a:xfrm>
        </p:spPr>
        <p:txBody>
          <a:bodyPr/>
          <a:lstStyle/>
          <a:p>
            <a:r>
              <a:rPr lang="en-US" dirty="0"/>
              <a:t>Deep Learning Results – CNN with K-fold &amp; class weight</a:t>
            </a:r>
          </a:p>
        </p:txBody>
      </p:sp>
      <p:graphicFrame>
        <p:nvGraphicFramePr>
          <p:cNvPr id="4" name="Google Shape;3826;p117">
            <a:extLst>
              <a:ext uri="{FF2B5EF4-FFF2-40B4-BE49-F238E27FC236}">
                <a16:creationId xmlns:a16="http://schemas.microsoft.com/office/drawing/2014/main" id="{44517E38-20B4-8D4E-40A6-DBADB0FE9B9B}"/>
              </a:ext>
            </a:extLst>
          </p:cNvPr>
          <p:cNvGraphicFramePr/>
          <p:nvPr>
            <p:extLst>
              <p:ext uri="{D42A27DB-BD31-4B8C-83A1-F6EECF244321}">
                <p14:modId xmlns:p14="http://schemas.microsoft.com/office/powerpoint/2010/main" val="1029397461"/>
              </p:ext>
            </p:extLst>
          </p:nvPr>
        </p:nvGraphicFramePr>
        <p:xfrm>
          <a:off x="1414278" y="1120410"/>
          <a:ext cx="5897348" cy="4023090"/>
        </p:xfrm>
        <a:graphic>
          <a:graphicData uri="http://schemas.openxmlformats.org/drawingml/2006/table">
            <a:tbl>
              <a:tblPr>
                <a:noFill/>
                <a:tableStyleId>{28563AD2-DFA5-4B4E-B630-3BA90E458B59}</a:tableStyleId>
              </a:tblPr>
              <a:tblGrid>
                <a:gridCol w="1279091">
                  <a:extLst>
                    <a:ext uri="{9D8B030D-6E8A-4147-A177-3AD203B41FA5}">
                      <a16:colId xmlns:a16="http://schemas.microsoft.com/office/drawing/2014/main" val="20000"/>
                    </a:ext>
                  </a:extLst>
                </a:gridCol>
                <a:gridCol w="1539419">
                  <a:extLst>
                    <a:ext uri="{9D8B030D-6E8A-4147-A177-3AD203B41FA5}">
                      <a16:colId xmlns:a16="http://schemas.microsoft.com/office/drawing/2014/main" val="20001"/>
                    </a:ext>
                  </a:extLst>
                </a:gridCol>
                <a:gridCol w="1539419">
                  <a:extLst>
                    <a:ext uri="{9D8B030D-6E8A-4147-A177-3AD203B41FA5}">
                      <a16:colId xmlns:a16="http://schemas.microsoft.com/office/drawing/2014/main" val="20002"/>
                    </a:ext>
                  </a:extLst>
                </a:gridCol>
                <a:gridCol w="1539419">
                  <a:extLst>
                    <a:ext uri="{9D8B030D-6E8A-4147-A177-3AD203B41FA5}">
                      <a16:colId xmlns:a16="http://schemas.microsoft.com/office/drawing/2014/main" val="20003"/>
                    </a:ext>
                  </a:extLst>
                </a:gridCol>
              </a:tblGrid>
              <a:tr h="462409">
                <a:tc>
                  <a:txBody>
                    <a:bodyPr/>
                    <a:lstStyle/>
                    <a:p>
                      <a:pPr marL="0" lvl="0" indent="0" algn="ctr" rtl="0">
                        <a:spcBef>
                          <a:spcPts val="0"/>
                        </a:spcBef>
                        <a:spcAft>
                          <a:spcPts val="0"/>
                        </a:spcAft>
                        <a:buNone/>
                      </a:pPr>
                      <a:endParaRPr sz="1800" b="1" dirty="0">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Precision</a:t>
                      </a:r>
                      <a:endParaRPr sz="12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Recall</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400" b="1" dirty="0">
                          <a:solidFill>
                            <a:schemeClr val="lt1"/>
                          </a:solidFill>
                          <a:latin typeface="IBM Plex Sans"/>
                          <a:ea typeface="IBM Plex Sans"/>
                          <a:cs typeface="IBM Plex Sans"/>
                          <a:sym typeface="IBM Plex Sans"/>
                        </a:rPr>
                        <a:t>Average accuracy</a:t>
                      </a:r>
                      <a:endParaRPr sz="14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19664">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Subject 1</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1"/>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2</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2"/>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3</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3134642460"/>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4</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0.95</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6516606"/>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6</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627376649"/>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7</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0.96</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0.98</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3812657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8</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599587258"/>
                  </a:ext>
                </a:extLst>
              </a:tr>
              <a:tr h="419664">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1" dirty="0">
                          <a:solidFill>
                            <a:schemeClr val="lt1"/>
                          </a:solidFill>
                          <a:latin typeface="IBM Plex Sans"/>
                          <a:ea typeface="IBM Plex Sans"/>
                          <a:cs typeface="IBM Plex Sans"/>
                          <a:sym typeface="IBM Plex Sans"/>
                        </a:rPr>
                        <a:t>Subject 9</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0.97</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0.99</a:t>
                      </a:r>
                      <a:endParaRPr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7555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25;p117">
            <a:extLst>
              <a:ext uri="{FF2B5EF4-FFF2-40B4-BE49-F238E27FC236}">
                <a16:creationId xmlns:a16="http://schemas.microsoft.com/office/drawing/2014/main" id="{0E386350-39E7-C825-EADE-4BBDF14908CA}"/>
              </a:ext>
            </a:extLst>
          </p:cNvPr>
          <p:cNvSpPr txBox="1">
            <a:spLocks noGrp="1"/>
          </p:cNvSpPr>
          <p:nvPr>
            <p:ph type="title"/>
          </p:nvPr>
        </p:nvSpPr>
        <p:spPr>
          <a:xfrm>
            <a:off x="0" y="0"/>
            <a:ext cx="4144893" cy="621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summary</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4" name="Picture 3" descr="Chart, bar chart&#10;&#10;Description automatically generated">
            <a:extLst>
              <a:ext uri="{FF2B5EF4-FFF2-40B4-BE49-F238E27FC236}">
                <a16:creationId xmlns:a16="http://schemas.microsoft.com/office/drawing/2014/main" id="{86F92815-C288-EE58-19CE-F408D44EBD93}"/>
              </a:ext>
            </a:extLst>
          </p:cNvPr>
          <p:cNvPicPr>
            <a:picLocks noChangeAspect="1"/>
          </p:cNvPicPr>
          <p:nvPr/>
        </p:nvPicPr>
        <p:blipFill>
          <a:blip r:embed="rId2"/>
          <a:stretch>
            <a:fillRect/>
          </a:stretch>
        </p:blipFill>
        <p:spPr>
          <a:xfrm>
            <a:off x="879079" y="1364455"/>
            <a:ext cx="4169648" cy="2712783"/>
          </a:xfrm>
          <a:prstGeom prst="rect">
            <a:avLst/>
          </a:prstGeom>
        </p:spPr>
      </p:pic>
      <p:pic>
        <p:nvPicPr>
          <p:cNvPr id="11" name="Picture 10" descr="Chart, bar chart&#10;&#10;Description automatically generated">
            <a:extLst>
              <a:ext uri="{FF2B5EF4-FFF2-40B4-BE49-F238E27FC236}">
                <a16:creationId xmlns:a16="http://schemas.microsoft.com/office/drawing/2014/main" id="{675BDFCD-8559-DD8D-3BD2-9B26BC550F5D}"/>
              </a:ext>
            </a:extLst>
          </p:cNvPr>
          <p:cNvPicPr>
            <a:picLocks noChangeAspect="1"/>
          </p:cNvPicPr>
          <p:nvPr/>
        </p:nvPicPr>
        <p:blipFill>
          <a:blip r:embed="rId3"/>
          <a:stretch>
            <a:fillRect/>
          </a:stretch>
        </p:blipFill>
        <p:spPr>
          <a:xfrm>
            <a:off x="4248627" y="1363208"/>
            <a:ext cx="3402330" cy="2714030"/>
          </a:xfrm>
          <a:prstGeom prst="rect">
            <a:avLst/>
          </a:prstGeom>
        </p:spPr>
      </p:pic>
    </p:spTree>
    <p:extLst>
      <p:ext uri="{BB962C8B-B14F-4D97-AF65-F5344CB8AC3E}">
        <p14:creationId xmlns:p14="http://schemas.microsoft.com/office/powerpoint/2010/main" val="606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2246850" y="2489675"/>
            <a:ext cx="46503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Demo</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9965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0512-F570-2EEC-8CA9-9EE58CF3AA1A}"/>
              </a:ext>
            </a:extLst>
          </p:cNvPr>
          <p:cNvSpPr>
            <a:spLocks noGrp="1"/>
          </p:cNvSpPr>
          <p:nvPr>
            <p:ph type="title"/>
          </p:nvPr>
        </p:nvSpPr>
        <p:spPr>
          <a:xfrm>
            <a:off x="110699" y="95670"/>
            <a:ext cx="5461425" cy="572700"/>
          </a:xfrm>
        </p:spPr>
        <p:txBody>
          <a:bodyPr/>
          <a:lstStyle/>
          <a:p>
            <a:r>
              <a:rPr lang="en-US" dirty="0"/>
              <a:t>Mobile application demo</a:t>
            </a:r>
          </a:p>
        </p:txBody>
      </p:sp>
      <p:pic>
        <p:nvPicPr>
          <p:cNvPr id="3" name="demo">
            <a:hlinkClick r:id="" action="ppaction://media"/>
            <a:extLst>
              <a:ext uri="{FF2B5EF4-FFF2-40B4-BE49-F238E27FC236}">
                <a16:creationId xmlns:a16="http://schemas.microsoft.com/office/drawing/2014/main" id="{EECD1F9E-C531-E815-6A2B-1C8B6BC028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7947" y="712020"/>
            <a:ext cx="7708106" cy="4335810"/>
          </a:xfrm>
          <a:prstGeom prst="rect">
            <a:avLst/>
          </a:prstGeom>
        </p:spPr>
      </p:pic>
    </p:spTree>
    <p:extLst>
      <p:ext uri="{BB962C8B-B14F-4D97-AF65-F5344CB8AC3E}">
        <p14:creationId xmlns:p14="http://schemas.microsoft.com/office/powerpoint/2010/main" val="164993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480244" y="2694624"/>
            <a:ext cx="642505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Hardware</a:t>
            </a:r>
            <a:endParaRPr dirty="0"/>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1415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3;p74">
            <a:extLst>
              <a:ext uri="{FF2B5EF4-FFF2-40B4-BE49-F238E27FC236}">
                <a16:creationId xmlns:a16="http://schemas.microsoft.com/office/drawing/2014/main" id="{FFD5F4AE-AA25-DBAC-CB6B-846E5309AB3B}"/>
              </a:ext>
            </a:extLst>
          </p:cNvPr>
          <p:cNvSpPr txBox="1">
            <a:spLocks/>
          </p:cNvSpPr>
          <p:nvPr/>
        </p:nvSpPr>
        <p:spPr>
          <a:xfrm>
            <a:off x="77254" y="147484"/>
            <a:ext cx="745179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IBM Plex Sans"/>
              <a:buNone/>
              <a:defRPr sz="5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3600"/>
              <a:buFont typeface="IBM Plex Sans"/>
              <a:buNone/>
              <a:defRPr sz="3600" b="1" i="0" u="none" strike="noStrike" cap="none">
                <a:solidFill>
                  <a:schemeClr val="lt1"/>
                </a:solidFill>
                <a:latin typeface="IBM Plex Sans"/>
                <a:ea typeface="IBM Plex Sans"/>
                <a:cs typeface="IBM Plex Sans"/>
                <a:sym typeface="IBM Plex Sans"/>
              </a:defRPr>
            </a:lvl9pPr>
          </a:lstStyle>
          <a:p>
            <a:pPr algn="l"/>
            <a:r>
              <a:rPr lang="en-US" sz="3500" dirty="0"/>
              <a:t>Electrodes</a:t>
            </a:r>
          </a:p>
        </p:txBody>
      </p:sp>
      <p:sp>
        <p:nvSpPr>
          <p:cNvPr id="3" name="Content Placeholder 2">
            <a:extLst>
              <a:ext uri="{FF2B5EF4-FFF2-40B4-BE49-F238E27FC236}">
                <a16:creationId xmlns:a16="http://schemas.microsoft.com/office/drawing/2014/main" id="{61F21F63-2532-B882-F170-F1F5752D7A65}"/>
              </a:ext>
            </a:extLst>
          </p:cNvPr>
          <p:cNvSpPr>
            <a:spLocks noGrp="1"/>
          </p:cNvSpPr>
          <p:nvPr/>
        </p:nvSpPr>
        <p:spPr>
          <a:xfrm>
            <a:off x="132734" y="1069258"/>
            <a:ext cx="9425604" cy="2565260"/>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100" dirty="0">
                <a:solidFill>
                  <a:schemeClr val="bg1"/>
                </a:solidFill>
                <a:latin typeface="IBM Plex Sans" panose="020B0503050203000203" pitchFamily="34" charset="0"/>
              </a:rPr>
              <a:t>Electrodes can be defined as conductors that are used to make electrical contact with a non-metallic part of the circuit.</a:t>
            </a:r>
          </a:p>
          <a:p>
            <a:pPr marL="0" indent="0">
              <a:buNone/>
            </a:pPr>
            <a:r>
              <a:rPr lang="en-US" sz="2100" dirty="0">
                <a:solidFill>
                  <a:schemeClr val="bg1"/>
                </a:solidFill>
                <a:latin typeface="IBM Plex Sans" panose="020B0503050203000203" pitchFamily="34" charset="0"/>
              </a:rPr>
              <a:t>Electrodes types :</a:t>
            </a:r>
          </a:p>
          <a:p>
            <a:pPr marL="0" indent="0">
              <a:buNone/>
            </a:pPr>
            <a:r>
              <a:rPr lang="en-US" sz="2100" dirty="0">
                <a:solidFill>
                  <a:schemeClr val="bg1"/>
                </a:solidFill>
                <a:latin typeface="IBM Plex Sans" panose="020B0503050203000203" pitchFamily="34" charset="0"/>
              </a:rPr>
              <a:t>-  The Hydrogel-Based Electrode System </a:t>
            </a:r>
          </a:p>
          <a:p>
            <a:pPr marL="0" indent="0">
              <a:buNone/>
            </a:pPr>
            <a:r>
              <a:rPr lang="en-US" sz="2100" dirty="0">
                <a:solidFill>
                  <a:schemeClr val="bg1"/>
                </a:solidFill>
                <a:latin typeface="IBM Plex Sans" panose="020B0503050203000203" pitchFamily="34" charset="0"/>
              </a:rPr>
              <a:t>   The system allows the acquisition of up to 64 bio signals such as EEG, EMG, EOG, ECG</a:t>
            </a:r>
          </a:p>
          <a:p>
            <a:pPr marL="0" indent="0">
              <a:buNone/>
            </a:pPr>
            <a:r>
              <a:rPr lang="en-US" sz="2100" dirty="0">
                <a:solidFill>
                  <a:schemeClr val="bg1"/>
                </a:solidFill>
                <a:latin typeface="IBM Plex Sans" panose="020B0503050203000203" pitchFamily="34" charset="0"/>
              </a:rPr>
              <a:t>-  The Water-Based Electrode System</a:t>
            </a:r>
          </a:p>
          <a:p>
            <a:pPr marL="0" indent="0">
              <a:buNone/>
            </a:pPr>
            <a:r>
              <a:rPr lang="en-US" sz="2100" dirty="0">
                <a:solidFill>
                  <a:schemeClr val="bg1"/>
                </a:solidFill>
                <a:latin typeface="IBM Plex Sans" panose="020B0503050203000203" pitchFamily="34" charset="0"/>
              </a:rPr>
              <a:t>-  The Dry-based Electrode System</a:t>
            </a:r>
          </a:p>
          <a:p>
            <a:pPr marL="457200" indent="-400050">
              <a:buNone/>
            </a:pPr>
            <a:endParaRPr lang="en-US" dirty="0"/>
          </a:p>
        </p:txBody>
      </p:sp>
    </p:spTree>
    <p:extLst>
      <p:ext uri="{BB962C8B-B14F-4D97-AF65-F5344CB8AC3E}">
        <p14:creationId xmlns:p14="http://schemas.microsoft.com/office/powerpoint/2010/main" val="4026671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circle&#10;&#10;Description automatically generated">
            <a:extLst>
              <a:ext uri="{FF2B5EF4-FFF2-40B4-BE49-F238E27FC236}">
                <a16:creationId xmlns:a16="http://schemas.microsoft.com/office/drawing/2014/main" id="{98087137-0364-697E-6183-A872597C8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406" y="837154"/>
            <a:ext cx="4293396" cy="4078727"/>
          </a:xfrm>
          <a:prstGeom prst="rect">
            <a:avLst/>
          </a:prstGeom>
        </p:spPr>
      </p:pic>
      <p:sp>
        <p:nvSpPr>
          <p:cNvPr id="6" name="TextBox 5">
            <a:extLst>
              <a:ext uri="{FF2B5EF4-FFF2-40B4-BE49-F238E27FC236}">
                <a16:creationId xmlns:a16="http://schemas.microsoft.com/office/drawing/2014/main" id="{38A5DB2F-983C-9089-031E-23E90D30DE1A}"/>
              </a:ext>
            </a:extLst>
          </p:cNvPr>
          <p:cNvSpPr txBox="1"/>
          <p:nvPr/>
        </p:nvSpPr>
        <p:spPr>
          <a:xfrm>
            <a:off x="114299" y="142219"/>
            <a:ext cx="4293395" cy="630942"/>
          </a:xfrm>
          <a:prstGeom prst="rect">
            <a:avLst/>
          </a:prstGeom>
          <a:noFill/>
        </p:spPr>
        <p:txBody>
          <a:bodyPr wrap="square" rtlCol="0">
            <a:spAutoFit/>
          </a:bodyPr>
          <a:lstStyle/>
          <a:p>
            <a:r>
              <a:rPr lang="en-US" sz="3500" b="1" dirty="0">
                <a:solidFill>
                  <a:schemeClr val="bg1"/>
                </a:solidFill>
                <a:latin typeface="IBM Plex Sans" panose="020B0503050203000203" pitchFamily="34" charset="0"/>
              </a:rPr>
              <a:t>1020 system</a:t>
            </a:r>
          </a:p>
        </p:txBody>
      </p:sp>
    </p:spTree>
    <p:extLst>
      <p:ext uri="{BB962C8B-B14F-4D97-AF65-F5344CB8AC3E}">
        <p14:creationId xmlns:p14="http://schemas.microsoft.com/office/powerpoint/2010/main" val="285428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750219" y="-164306"/>
            <a:ext cx="9022557" cy="996900"/>
          </a:xfrm>
        </p:spPr>
        <p:txBody>
          <a:bodyPr/>
          <a:lstStyle/>
          <a:p>
            <a:r>
              <a:rPr lang="en-US" sz="3500" dirty="0"/>
              <a:t>Amplifier circuit phases</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50030" y="918544"/>
            <a:ext cx="4650300" cy="2574750"/>
          </a:xfrm>
        </p:spPr>
        <p:txBody>
          <a:bodyPr/>
          <a:lstStyle/>
          <a:p>
            <a:pPr marL="457200" indent="-457200" algn="l">
              <a:buFont typeface="+mj-lt"/>
              <a:buAutoNum type="arabicPeriod"/>
            </a:pPr>
            <a:r>
              <a:rPr lang="en-US" dirty="0"/>
              <a:t>Protection</a:t>
            </a:r>
          </a:p>
          <a:p>
            <a:pPr marL="457200" indent="-457200" algn="l">
              <a:buFont typeface="+mj-lt"/>
              <a:buAutoNum type="arabicPeriod"/>
            </a:pPr>
            <a:r>
              <a:rPr lang="en-US" dirty="0"/>
              <a:t>Preamplifier</a:t>
            </a:r>
          </a:p>
          <a:p>
            <a:pPr marL="457200" indent="-457200" algn="l">
              <a:buFont typeface="+mj-lt"/>
              <a:buAutoNum type="arabicPeriod"/>
            </a:pPr>
            <a:r>
              <a:rPr lang="en-US" dirty="0"/>
              <a:t>Notch Filter</a:t>
            </a:r>
          </a:p>
          <a:p>
            <a:pPr marL="457200" indent="-457200" algn="l">
              <a:buFont typeface="+mj-lt"/>
              <a:buAutoNum type="arabicPeriod"/>
            </a:pPr>
            <a:r>
              <a:rPr lang="en-US" dirty="0"/>
              <a:t>2-pole HPF</a:t>
            </a:r>
          </a:p>
          <a:p>
            <a:pPr marL="457200" indent="-457200" algn="l">
              <a:buFont typeface="+mj-lt"/>
              <a:buAutoNum type="arabicPeriod"/>
            </a:pPr>
            <a:r>
              <a:rPr lang="en-US" dirty="0"/>
              <a:t>Low pass filter</a:t>
            </a:r>
          </a:p>
          <a:p>
            <a:pPr marL="457200" indent="-457200" algn="l">
              <a:buFont typeface="+mj-lt"/>
              <a:buAutoNum type="arabicPeriod"/>
            </a:pPr>
            <a:r>
              <a:rPr lang="en-US" dirty="0"/>
              <a:t>Main Amplifier</a:t>
            </a:r>
          </a:p>
          <a:p>
            <a:pPr marL="457200" indent="-457200" algn="l">
              <a:buFont typeface="+mj-lt"/>
              <a:buAutoNum type="arabicPeriod"/>
            </a:pPr>
            <a:r>
              <a:rPr lang="en-US" dirty="0"/>
              <a:t>ADC </a:t>
            </a:r>
          </a:p>
          <a:p>
            <a:pPr marL="457200" indent="-457200" algn="l">
              <a:buFont typeface="+mj-lt"/>
              <a:buAutoNum type="arabicPeriod"/>
            </a:pPr>
            <a:r>
              <a:rPr lang="en-US" dirty="0"/>
              <a:t>Software</a:t>
            </a:r>
          </a:p>
          <a:p>
            <a:pPr algn="l"/>
            <a:endParaRPr lang="en-US" dirty="0"/>
          </a:p>
        </p:txBody>
      </p:sp>
    </p:spTree>
    <p:extLst>
      <p:ext uri="{BB962C8B-B14F-4D97-AF65-F5344CB8AC3E}">
        <p14:creationId xmlns:p14="http://schemas.microsoft.com/office/powerpoint/2010/main" val="2427243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939263" y="-178593"/>
            <a:ext cx="4650300" cy="996900"/>
          </a:xfrm>
        </p:spPr>
        <p:txBody>
          <a:bodyPr/>
          <a:lstStyle/>
          <a:p>
            <a:r>
              <a:rPr lang="en-US" sz="3500" dirty="0"/>
              <a:t>Protection</a:t>
            </a:r>
          </a:p>
        </p:txBody>
      </p:sp>
      <p:pic>
        <p:nvPicPr>
          <p:cNvPr id="5" name="Content Placeholder 4">
            <a:extLst>
              <a:ext uri="{FF2B5EF4-FFF2-40B4-BE49-F238E27FC236}">
                <a16:creationId xmlns:a16="http://schemas.microsoft.com/office/drawing/2014/main" id="{8C8E04EF-449E-6EEB-12C2-5BBFE20F7FB3}"/>
              </a:ext>
            </a:extLst>
          </p:cNvPr>
          <p:cNvPicPr>
            <a:picLocks noGrp="1" noChangeAspect="1"/>
          </p:cNvPicPr>
          <p:nvPr/>
        </p:nvPicPr>
        <p:blipFill>
          <a:blip r:embed="rId2"/>
          <a:stretch>
            <a:fillRect/>
          </a:stretch>
        </p:blipFill>
        <p:spPr>
          <a:xfrm>
            <a:off x="971161" y="1030068"/>
            <a:ext cx="7201677" cy="3435348"/>
          </a:xfrm>
          <a:prstGeom prst="rect">
            <a:avLst/>
          </a:prstGeom>
        </p:spPr>
      </p:pic>
    </p:spTree>
    <p:extLst>
      <p:ext uri="{BB962C8B-B14F-4D97-AF65-F5344CB8AC3E}">
        <p14:creationId xmlns:p14="http://schemas.microsoft.com/office/powerpoint/2010/main" val="130400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991199" y="1166598"/>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3904363" y="124009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6804959" y="2945905"/>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6753434" y="1086146"/>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txBox="1">
            <a:spLocks noGrp="1"/>
          </p:cNvSpPr>
          <p:nvPr>
            <p:ph type="subTitle" idx="1"/>
          </p:nvPr>
        </p:nvSpPr>
        <p:spPr>
          <a:xfrm>
            <a:off x="275630" y="1941523"/>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IBM Plex Sans" panose="020B0503050203000203" pitchFamily="34" charset="0"/>
              </a:rPr>
              <a:t>First seminar recap</a:t>
            </a:r>
            <a:endParaRPr dirty="0">
              <a:latin typeface="IBM Plex Sans" panose="020B0503050203000203" pitchFamily="34" charset="0"/>
            </a:endParaRPr>
          </a:p>
        </p:txBody>
      </p:sp>
      <p:sp>
        <p:nvSpPr>
          <p:cNvPr id="667" name="Google Shape;667;p64"/>
          <p:cNvSpPr txBox="1">
            <a:spLocks noGrp="1"/>
          </p:cNvSpPr>
          <p:nvPr>
            <p:ph type="subTitle" idx="5"/>
          </p:nvPr>
        </p:nvSpPr>
        <p:spPr>
          <a:xfrm>
            <a:off x="3155718" y="1925567"/>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System architecture &amp; implemented algorithms </a:t>
            </a:r>
            <a:endParaRPr dirty="0">
              <a:latin typeface="IBM Plex Sans" panose="020B0503050203000203" pitchFamily="34" charset="0"/>
            </a:endParaRPr>
          </a:p>
        </p:txBody>
      </p:sp>
      <p:sp>
        <p:nvSpPr>
          <p:cNvPr id="669" name="Google Shape;669;p64"/>
          <p:cNvSpPr txBox="1">
            <a:spLocks noGrp="1"/>
          </p:cNvSpPr>
          <p:nvPr>
            <p:ph type="subTitle" idx="7"/>
          </p:nvPr>
        </p:nvSpPr>
        <p:spPr>
          <a:xfrm>
            <a:off x="5929459" y="3812203"/>
            <a:ext cx="2402505" cy="484800"/>
          </a:xfrm>
          <a:prstGeom prst="rect">
            <a:avLst/>
          </a:prstGeom>
        </p:spPr>
        <p:txBody>
          <a:bodyPr spcFirstLastPara="1" wrap="square" lIns="91425" tIns="91425" rIns="91425" bIns="91425" anchor="ctr" anchorCtr="0">
            <a:noAutofit/>
          </a:bodyPr>
          <a:lstStyle/>
          <a:p>
            <a:pPr marL="0" lvl="0" indent="0"/>
            <a:r>
              <a:rPr lang="en-US" dirty="0">
                <a:latin typeface="IBM Plex Sans" panose="020B0503050203000203" pitchFamily="34" charset="0"/>
              </a:rPr>
              <a:t>Next phases (challenges/enhancement)</a:t>
            </a:r>
            <a:endParaRPr dirty="0">
              <a:latin typeface="IBM Plex Sans" panose="020B0503050203000203" pitchFamily="34" charset="0"/>
            </a:endParaRPr>
          </a:p>
        </p:txBody>
      </p:sp>
      <p:sp>
        <p:nvSpPr>
          <p:cNvPr id="671" name="Google Shape;671;p64"/>
          <p:cNvSpPr txBox="1">
            <a:spLocks noGrp="1"/>
          </p:cNvSpPr>
          <p:nvPr>
            <p:ph type="title" idx="14"/>
          </p:nvPr>
        </p:nvSpPr>
        <p:spPr>
          <a:xfrm>
            <a:off x="6702634" y="1198482"/>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673" name="Google Shape;673;p64"/>
          <p:cNvSpPr txBox="1">
            <a:spLocks noGrp="1"/>
          </p:cNvSpPr>
          <p:nvPr>
            <p:ph type="title" idx="16"/>
          </p:nvPr>
        </p:nvSpPr>
        <p:spPr>
          <a:xfrm>
            <a:off x="6750659" y="3053291"/>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674" name="Google Shape;674;p6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75" name="Google Shape;675;p64"/>
          <p:cNvSpPr txBox="1">
            <a:spLocks noGrp="1"/>
          </p:cNvSpPr>
          <p:nvPr>
            <p:ph type="subTitle" idx="13"/>
          </p:nvPr>
        </p:nvSpPr>
        <p:spPr>
          <a:xfrm>
            <a:off x="6022091" y="1952444"/>
            <a:ext cx="22548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IBM Plex Sans" panose="020B0503050203000203" pitchFamily="34" charset="0"/>
              </a:rPr>
              <a:t>Illustration of implementation results</a:t>
            </a:r>
            <a:endParaRPr dirty="0">
              <a:latin typeface="IBM Plex Sans" panose="020B0503050203000203" pitchFamily="34" charset="0"/>
            </a:endParaRPr>
          </a:p>
        </p:txBody>
      </p:sp>
      <p:sp>
        <p:nvSpPr>
          <p:cNvPr id="676" name="Google Shape;676;p64"/>
          <p:cNvSpPr txBox="1">
            <a:spLocks noGrp="1"/>
          </p:cNvSpPr>
          <p:nvPr>
            <p:ph type="title" idx="17"/>
          </p:nvPr>
        </p:nvSpPr>
        <p:spPr>
          <a:xfrm>
            <a:off x="3848318" y="1352444"/>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677" name="Google Shape;677;p64"/>
          <p:cNvSpPr txBox="1">
            <a:spLocks noGrp="1"/>
          </p:cNvSpPr>
          <p:nvPr>
            <p:ph type="title" idx="18"/>
          </p:nvPr>
        </p:nvSpPr>
        <p:spPr>
          <a:xfrm>
            <a:off x="938651" y="1278950"/>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Google Shape;659;p64">
            <a:extLst>
              <a:ext uri="{FF2B5EF4-FFF2-40B4-BE49-F238E27FC236}">
                <a16:creationId xmlns:a16="http://schemas.microsoft.com/office/drawing/2014/main" id="{EB8A31C4-13CF-1467-8E84-21073515D33E}"/>
              </a:ext>
            </a:extLst>
          </p:cNvPr>
          <p:cNvSpPr/>
          <p:nvPr/>
        </p:nvSpPr>
        <p:spPr>
          <a:xfrm>
            <a:off x="991199" y="306407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72;p64">
            <a:extLst>
              <a:ext uri="{FF2B5EF4-FFF2-40B4-BE49-F238E27FC236}">
                <a16:creationId xmlns:a16="http://schemas.microsoft.com/office/drawing/2014/main" id="{009EDD1C-79B9-F78C-D60E-16D9D30061A3}"/>
              </a:ext>
            </a:extLst>
          </p:cNvPr>
          <p:cNvSpPr txBox="1">
            <a:spLocks/>
          </p:cNvSpPr>
          <p:nvPr/>
        </p:nvSpPr>
        <p:spPr>
          <a:xfrm>
            <a:off x="936899" y="3170605"/>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4</a:t>
            </a:r>
          </a:p>
        </p:txBody>
      </p:sp>
      <p:sp>
        <p:nvSpPr>
          <p:cNvPr id="5" name="Google Shape;665;p64">
            <a:extLst>
              <a:ext uri="{FF2B5EF4-FFF2-40B4-BE49-F238E27FC236}">
                <a16:creationId xmlns:a16="http://schemas.microsoft.com/office/drawing/2014/main" id="{53240C0F-8328-65C4-92EA-686B14D2D7B9}"/>
              </a:ext>
            </a:extLst>
          </p:cNvPr>
          <p:cNvSpPr txBox="1">
            <a:spLocks/>
          </p:cNvSpPr>
          <p:nvPr/>
        </p:nvSpPr>
        <p:spPr>
          <a:xfrm>
            <a:off x="649017" y="3778133"/>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Demo</a:t>
            </a:r>
          </a:p>
        </p:txBody>
      </p:sp>
      <p:sp>
        <p:nvSpPr>
          <p:cNvPr id="6" name="Google Shape;659;p64">
            <a:extLst>
              <a:ext uri="{FF2B5EF4-FFF2-40B4-BE49-F238E27FC236}">
                <a16:creationId xmlns:a16="http://schemas.microsoft.com/office/drawing/2014/main" id="{633EF3B4-E60F-4DE6-F6DD-FBB14A608F87}"/>
              </a:ext>
            </a:extLst>
          </p:cNvPr>
          <p:cNvSpPr/>
          <p:nvPr/>
        </p:nvSpPr>
        <p:spPr>
          <a:xfrm>
            <a:off x="3904363" y="3067659"/>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72;p64">
            <a:extLst>
              <a:ext uri="{FF2B5EF4-FFF2-40B4-BE49-F238E27FC236}">
                <a16:creationId xmlns:a16="http://schemas.microsoft.com/office/drawing/2014/main" id="{6761E461-62F4-BF90-5673-6F5B9557E955}"/>
              </a:ext>
            </a:extLst>
          </p:cNvPr>
          <p:cNvSpPr txBox="1">
            <a:spLocks/>
          </p:cNvSpPr>
          <p:nvPr/>
        </p:nvSpPr>
        <p:spPr>
          <a:xfrm>
            <a:off x="3850063" y="3174191"/>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5</a:t>
            </a:r>
          </a:p>
        </p:txBody>
      </p:sp>
      <p:sp>
        <p:nvSpPr>
          <p:cNvPr id="8" name="Google Shape;665;p64">
            <a:extLst>
              <a:ext uri="{FF2B5EF4-FFF2-40B4-BE49-F238E27FC236}">
                <a16:creationId xmlns:a16="http://schemas.microsoft.com/office/drawing/2014/main" id="{F2454922-4154-7846-253C-355C74D4911E}"/>
              </a:ext>
            </a:extLst>
          </p:cNvPr>
          <p:cNvSpPr txBox="1">
            <a:spLocks/>
          </p:cNvSpPr>
          <p:nvPr/>
        </p:nvSpPr>
        <p:spPr>
          <a:xfrm>
            <a:off x="3562181" y="3781719"/>
            <a:ext cx="1393864"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latin typeface="IBM Plex Sans" panose="020B0503050203000203" pitchFamily="34" charset="0"/>
              </a:rPr>
              <a:t>Hardware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1053562" y="-142875"/>
            <a:ext cx="4650300" cy="996900"/>
          </a:xfrm>
        </p:spPr>
        <p:txBody>
          <a:bodyPr/>
          <a:lstStyle/>
          <a:p>
            <a:r>
              <a:rPr lang="en-US" sz="3500" dirty="0"/>
              <a:t>Amplifier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18025" y="1047131"/>
            <a:ext cx="4650300" cy="1088850"/>
          </a:xfrm>
        </p:spPr>
        <p:txBody>
          <a:bodyPr/>
          <a:lstStyle/>
          <a:p>
            <a:pPr marL="285750" indent="-285750" algn="l">
              <a:buFont typeface="Arial" panose="020B0604020202020204" pitchFamily="34" charset="0"/>
              <a:buChar char="•"/>
            </a:pPr>
            <a:r>
              <a:rPr lang="en-US" dirty="0"/>
              <a:t>Voltage range 2-18V</a:t>
            </a:r>
          </a:p>
          <a:p>
            <a:pPr marL="285750" indent="-285750" algn="l">
              <a:buFont typeface="Arial" panose="020B0604020202020204" pitchFamily="34" charset="0"/>
              <a:buChar char="•"/>
            </a:pPr>
            <a:r>
              <a:rPr lang="en-US" dirty="0"/>
              <a:t>Gain = (1+49400)/RG</a:t>
            </a:r>
          </a:p>
          <a:p>
            <a:pPr marL="285750" indent="-285750" algn="l">
              <a:buFont typeface="Arial" panose="020B0604020202020204" pitchFamily="34" charset="0"/>
              <a:buChar char="•"/>
            </a:pPr>
            <a:r>
              <a:rPr lang="en-US" dirty="0"/>
              <a:t>It does not work perfectly </a:t>
            </a:r>
          </a:p>
          <a:p>
            <a:pPr algn="l"/>
            <a:endParaRPr lang="en-US" dirty="0"/>
          </a:p>
        </p:txBody>
      </p:sp>
      <p:pic>
        <p:nvPicPr>
          <p:cNvPr id="5" name="Picture 4">
            <a:extLst>
              <a:ext uri="{FF2B5EF4-FFF2-40B4-BE49-F238E27FC236}">
                <a16:creationId xmlns:a16="http://schemas.microsoft.com/office/drawing/2014/main" id="{49FD225D-4021-3B66-5F23-174FEE06BB37}"/>
              </a:ext>
            </a:extLst>
          </p:cNvPr>
          <p:cNvPicPr>
            <a:picLocks noChangeAspect="1"/>
          </p:cNvPicPr>
          <p:nvPr/>
        </p:nvPicPr>
        <p:blipFill>
          <a:blip r:embed="rId2"/>
          <a:stretch>
            <a:fillRect/>
          </a:stretch>
        </p:blipFill>
        <p:spPr>
          <a:xfrm>
            <a:off x="4003931" y="932130"/>
            <a:ext cx="4553516" cy="3549407"/>
          </a:xfrm>
          <a:prstGeom prst="rect">
            <a:avLst/>
          </a:prstGeom>
        </p:spPr>
      </p:pic>
    </p:spTree>
    <p:extLst>
      <p:ext uri="{BB962C8B-B14F-4D97-AF65-F5344CB8AC3E}">
        <p14:creationId xmlns:p14="http://schemas.microsoft.com/office/powerpoint/2010/main" val="246475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39250" y="-203074"/>
            <a:ext cx="4650300" cy="996900"/>
          </a:xfrm>
        </p:spPr>
        <p:txBody>
          <a:bodyPr/>
          <a:lstStyle/>
          <a:p>
            <a:r>
              <a:rPr lang="en-US" sz="3500" dirty="0"/>
              <a:t>Notch filter</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239175" y="902391"/>
            <a:ext cx="4650300" cy="528000"/>
          </a:xfrm>
        </p:spPr>
        <p:txBody>
          <a:bodyPr/>
          <a:lstStyle/>
          <a:p>
            <a:r>
              <a:rPr lang="en-US" dirty="0"/>
              <a:t>Removes Power line noise (60)Hz.</a:t>
            </a:r>
          </a:p>
          <a:p>
            <a:endParaRPr lang="en-US" dirty="0"/>
          </a:p>
        </p:txBody>
      </p:sp>
      <p:pic>
        <p:nvPicPr>
          <p:cNvPr id="5" name="Picture 4">
            <a:extLst>
              <a:ext uri="{FF2B5EF4-FFF2-40B4-BE49-F238E27FC236}">
                <a16:creationId xmlns:a16="http://schemas.microsoft.com/office/drawing/2014/main" id="{4485ADDF-271F-4B03-FD38-8D8DA2124375}"/>
              </a:ext>
            </a:extLst>
          </p:cNvPr>
          <p:cNvPicPr>
            <a:picLocks noChangeAspect="1"/>
          </p:cNvPicPr>
          <p:nvPr/>
        </p:nvPicPr>
        <p:blipFill>
          <a:blip r:embed="rId2"/>
          <a:stretch>
            <a:fillRect/>
          </a:stretch>
        </p:blipFill>
        <p:spPr>
          <a:xfrm>
            <a:off x="2246256" y="1430391"/>
            <a:ext cx="4651488" cy="3417733"/>
          </a:xfrm>
          <a:prstGeom prst="rect">
            <a:avLst/>
          </a:prstGeom>
        </p:spPr>
      </p:pic>
    </p:spTree>
    <p:extLst>
      <p:ext uri="{BB962C8B-B14F-4D97-AF65-F5344CB8AC3E}">
        <p14:creationId xmlns:p14="http://schemas.microsoft.com/office/powerpoint/2010/main" val="833664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92C-1BCC-D819-49F1-3483E71E2E16}"/>
              </a:ext>
            </a:extLst>
          </p:cNvPr>
          <p:cNvSpPr>
            <a:spLocks noGrp="1"/>
          </p:cNvSpPr>
          <p:nvPr>
            <p:ph type="title"/>
          </p:nvPr>
        </p:nvSpPr>
        <p:spPr>
          <a:xfrm>
            <a:off x="-803532" y="-99786"/>
            <a:ext cx="4650300" cy="996900"/>
          </a:xfrm>
        </p:spPr>
        <p:txBody>
          <a:bodyPr/>
          <a:lstStyle/>
          <a:p>
            <a:r>
              <a:rPr lang="en-US" sz="3500" dirty="0"/>
              <a:t>2-Pole HPF</a:t>
            </a:r>
          </a:p>
        </p:txBody>
      </p:sp>
      <p:sp>
        <p:nvSpPr>
          <p:cNvPr id="4" name="Subtitle 3">
            <a:extLst>
              <a:ext uri="{FF2B5EF4-FFF2-40B4-BE49-F238E27FC236}">
                <a16:creationId xmlns:a16="http://schemas.microsoft.com/office/drawing/2014/main" id="{FA99E259-77E3-67D0-AA23-C06CFDA48244}"/>
              </a:ext>
            </a:extLst>
          </p:cNvPr>
          <p:cNvSpPr>
            <a:spLocks noGrp="1"/>
          </p:cNvSpPr>
          <p:nvPr>
            <p:ph type="subTitle" idx="1"/>
          </p:nvPr>
        </p:nvSpPr>
        <p:spPr>
          <a:xfrm>
            <a:off x="-50006" y="897114"/>
            <a:ext cx="4572000" cy="4167806"/>
          </a:xfrm>
        </p:spPr>
        <p:txBody>
          <a:bodyPr/>
          <a:lstStyle/>
          <a:p>
            <a:pPr algn="l"/>
            <a:r>
              <a:rPr lang="en-US" sz="1800" dirty="0">
                <a:latin typeface="IBM Plex Sans" panose="020B0503050203000203" pitchFamily="34" charset="0"/>
              </a:rPr>
              <a:t>As we are measuring data across the skin, our final data will also contain voltage from our galvanic skin response across our head. This will obscure the brain data we want, and as this interference is primarily low frequency, it can be fairly easily filtered out with a high pass filter (HPF). The trade-off doing this is that we also filter out a lot of gamma/delta wave data (the brain waves that are about 8 Hz and less), but if our main focus is alpha/beta wave monitoring, this isn't much of a problem. </a:t>
            </a:r>
          </a:p>
          <a:p>
            <a:pPr algn="l"/>
            <a:endParaRPr lang="en-US" dirty="0"/>
          </a:p>
        </p:txBody>
      </p:sp>
      <p:pic>
        <p:nvPicPr>
          <p:cNvPr id="5" name="Picture 4">
            <a:extLst>
              <a:ext uri="{FF2B5EF4-FFF2-40B4-BE49-F238E27FC236}">
                <a16:creationId xmlns:a16="http://schemas.microsoft.com/office/drawing/2014/main" id="{C6A46B7D-2FA4-6003-F99E-C198440FEA05}"/>
              </a:ext>
            </a:extLst>
          </p:cNvPr>
          <p:cNvPicPr>
            <a:picLocks noChangeAspect="1"/>
          </p:cNvPicPr>
          <p:nvPr/>
        </p:nvPicPr>
        <p:blipFill>
          <a:blip r:embed="rId2"/>
          <a:stretch>
            <a:fillRect/>
          </a:stretch>
        </p:blipFill>
        <p:spPr>
          <a:xfrm>
            <a:off x="4796888" y="996900"/>
            <a:ext cx="3988740" cy="3449521"/>
          </a:xfrm>
          <a:prstGeom prst="rect">
            <a:avLst/>
          </a:prstGeom>
        </p:spPr>
      </p:pic>
    </p:spTree>
    <p:extLst>
      <p:ext uri="{BB962C8B-B14F-4D97-AF65-F5344CB8AC3E}">
        <p14:creationId xmlns:p14="http://schemas.microsoft.com/office/powerpoint/2010/main" val="1668100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E607-ACC9-F7D2-4EA8-2F1666CE9E9F}"/>
              </a:ext>
            </a:extLst>
          </p:cNvPr>
          <p:cNvSpPr>
            <a:spLocks noGrp="1"/>
          </p:cNvSpPr>
          <p:nvPr>
            <p:ph type="title"/>
          </p:nvPr>
        </p:nvSpPr>
        <p:spPr>
          <a:xfrm>
            <a:off x="-921544" y="-153937"/>
            <a:ext cx="6432806" cy="996900"/>
          </a:xfrm>
        </p:spPr>
        <p:txBody>
          <a:bodyPr/>
          <a:lstStyle/>
          <a:p>
            <a:r>
              <a:rPr lang="en-US" sz="3500" dirty="0"/>
              <a:t>Low pass filter (30)</a:t>
            </a:r>
          </a:p>
        </p:txBody>
      </p:sp>
      <p:sp>
        <p:nvSpPr>
          <p:cNvPr id="4" name="Subtitle 3">
            <a:extLst>
              <a:ext uri="{FF2B5EF4-FFF2-40B4-BE49-F238E27FC236}">
                <a16:creationId xmlns:a16="http://schemas.microsoft.com/office/drawing/2014/main" id="{D7E8C50C-BFD5-D6F8-2AF4-9A8B067AAECB}"/>
              </a:ext>
            </a:extLst>
          </p:cNvPr>
          <p:cNvSpPr>
            <a:spLocks noGrp="1"/>
          </p:cNvSpPr>
          <p:nvPr>
            <p:ph type="subTitle" idx="1"/>
          </p:nvPr>
        </p:nvSpPr>
        <p:spPr>
          <a:xfrm>
            <a:off x="-235744" y="842963"/>
            <a:ext cx="4572000" cy="4121942"/>
          </a:xfrm>
        </p:spPr>
        <p:txBody>
          <a:bodyPr/>
          <a:lstStyle/>
          <a:p>
            <a:pPr algn="l"/>
            <a:r>
              <a:rPr lang="en-US" dirty="0">
                <a:latin typeface="futura-pt"/>
              </a:rPr>
              <a:t>     </a:t>
            </a:r>
            <a:r>
              <a:rPr lang="en-US" dirty="0">
                <a:latin typeface="IBM Plex Sans" panose="020B0503050203000203" pitchFamily="34" charset="0"/>
              </a:rPr>
              <a:t>Next up, we want to filter out data above the frequencies we are interested in. More specifically, as beta wave information stops out at 30Hz, we want to get rid of anything above that, as combined it can contribute a good amount of noise to our data. The circuit design is very similar to the high pass filter from stage 3 - it has a gain of .71 at 31.23Hz and decreases from there at a rate such that by 300Hz it has attenuated the data by about a factor of 100.</a:t>
            </a:r>
          </a:p>
          <a:p>
            <a:pPr algn="l"/>
            <a:endParaRPr lang="en-US" dirty="0"/>
          </a:p>
        </p:txBody>
      </p:sp>
      <p:pic>
        <p:nvPicPr>
          <p:cNvPr id="5" name="Picture 4">
            <a:extLst>
              <a:ext uri="{FF2B5EF4-FFF2-40B4-BE49-F238E27FC236}">
                <a16:creationId xmlns:a16="http://schemas.microsoft.com/office/drawing/2014/main" id="{8965DF81-6087-2262-0688-90219B0F2868}"/>
              </a:ext>
            </a:extLst>
          </p:cNvPr>
          <p:cNvPicPr>
            <a:picLocks noChangeAspect="1"/>
          </p:cNvPicPr>
          <p:nvPr/>
        </p:nvPicPr>
        <p:blipFill>
          <a:blip r:embed="rId2"/>
          <a:stretch>
            <a:fillRect/>
          </a:stretch>
        </p:blipFill>
        <p:spPr>
          <a:xfrm>
            <a:off x="4572000" y="1303078"/>
            <a:ext cx="4396351" cy="3304641"/>
          </a:xfrm>
          <a:prstGeom prst="rect">
            <a:avLst/>
          </a:prstGeom>
        </p:spPr>
      </p:pic>
    </p:spTree>
    <p:extLst>
      <p:ext uri="{BB962C8B-B14F-4D97-AF65-F5344CB8AC3E}">
        <p14:creationId xmlns:p14="http://schemas.microsoft.com/office/powerpoint/2010/main" val="3800878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B0D7-2CA4-6A9D-DB28-0E7E749018C4}"/>
              </a:ext>
            </a:extLst>
          </p:cNvPr>
          <p:cNvSpPr>
            <a:spLocks noGrp="1"/>
          </p:cNvSpPr>
          <p:nvPr>
            <p:ph type="title"/>
          </p:nvPr>
        </p:nvSpPr>
        <p:spPr>
          <a:xfrm>
            <a:off x="-1335881" y="-164307"/>
            <a:ext cx="6897150" cy="996900"/>
          </a:xfrm>
        </p:spPr>
        <p:txBody>
          <a:bodyPr/>
          <a:lstStyle/>
          <a:p>
            <a:r>
              <a:rPr lang="en-US" sz="3500" dirty="0"/>
              <a:t>Another amplifier</a:t>
            </a:r>
          </a:p>
        </p:txBody>
      </p:sp>
      <p:sp>
        <p:nvSpPr>
          <p:cNvPr id="4" name="Subtitle 3">
            <a:extLst>
              <a:ext uri="{FF2B5EF4-FFF2-40B4-BE49-F238E27FC236}">
                <a16:creationId xmlns:a16="http://schemas.microsoft.com/office/drawing/2014/main" id="{4D1D1F20-D020-8582-4CCB-79EB74581665}"/>
              </a:ext>
            </a:extLst>
          </p:cNvPr>
          <p:cNvSpPr>
            <a:spLocks noGrp="1"/>
          </p:cNvSpPr>
          <p:nvPr>
            <p:ph type="subTitle" idx="1"/>
          </p:nvPr>
        </p:nvSpPr>
        <p:spPr>
          <a:xfrm>
            <a:off x="-205312" y="1061417"/>
            <a:ext cx="4634437" cy="2267569"/>
          </a:xfrm>
        </p:spPr>
        <p:txBody>
          <a:bodyPr/>
          <a:lstStyle/>
          <a:p>
            <a:pPr algn="l"/>
            <a:r>
              <a:rPr lang="en-US" dirty="0">
                <a:latin typeface="futura-pt"/>
              </a:rPr>
              <a:t>     </a:t>
            </a:r>
            <a:r>
              <a:rPr lang="en-US" dirty="0">
                <a:latin typeface="IBM Plex Sans" panose="020B0503050203000203" pitchFamily="34" charset="0"/>
              </a:rPr>
              <a:t>Gain is on range(83-455) depending on the resistance value.</a:t>
            </a:r>
          </a:p>
          <a:p>
            <a:pPr algn="l"/>
            <a:r>
              <a:rPr lang="en-US" dirty="0">
                <a:latin typeface="IBM Plex Sans" panose="020B0503050203000203" pitchFamily="34" charset="0"/>
              </a:rPr>
              <a:t>     About 10 to 30 </a:t>
            </a:r>
            <a:r>
              <a:rPr lang="en-US" dirty="0" err="1">
                <a:latin typeface="IBM Plex Sans" panose="020B0503050203000203" pitchFamily="34" charset="0"/>
              </a:rPr>
              <a:t>uV</a:t>
            </a:r>
            <a:r>
              <a:rPr lang="en-US" dirty="0">
                <a:latin typeface="IBM Plex Sans" panose="020B0503050203000203" pitchFamily="34" charset="0"/>
              </a:rPr>
              <a:t>. Using a middle value of 20 </a:t>
            </a:r>
            <a:r>
              <a:rPr lang="en-US" dirty="0" err="1">
                <a:latin typeface="IBM Plex Sans" panose="020B0503050203000203" pitchFamily="34" charset="0"/>
              </a:rPr>
              <a:t>uV</a:t>
            </a:r>
            <a:r>
              <a:rPr lang="en-US" dirty="0">
                <a:latin typeface="IBM Plex Sans" panose="020B0503050203000203" pitchFamily="34" charset="0"/>
              </a:rPr>
              <a:t>, this means the ending voltage reading could range from 83*89.2*20e-6 = .148V to 455*89.2*20e-6 = .81172V. </a:t>
            </a:r>
          </a:p>
          <a:p>
            <a:pPr algn="l"/>
            <a:endParaRPr lang="en-US" dirty="0"/>
          </a:p>
        </p:txBody>
      </p:sp>
      <p:pic>
        <p:nvPicPr>
          <p:cNvPr id="5" name="Picture 4">
            <a:extLst>
              <a:ext uri="{FF2B5EF4-FFF2-40B4-BE49-F238E27FC236}">
                <a16:creationId xmlns:a16="http://schemas.microsoft.com/office/drawing/2014/main" id="{745D16D1-7A6C-54CA-AE88-96F06FCDFFF4}"/>
              </a:ext>
            </a:extLst>
          </p:cNvPr>
          <p:cNvPicPr>
            <a:picLocks noChangeAspect="1"/>
          </p:cNvPicPr>
          <p:nvPr/>
        </p:nvPicPr>
        <p:blipFill>
          <a:blip r:embed="rId2"/>
          <a:stretch>
            <a:fillRect/>
          </a:stretch>
        </p:blipFill>
        <p:spPr>
          <a:xfrm>
            <a:off x="5190905" y="771526"/>
            <a:ext cx="3157961" cy="3845946"/>
          </a:xfrm>
          <a:prstGeom prst="rect">
            <a:avLst/>
          </a:prstGeom>
        </p:spPr>
      </p:pic>
    </p:spTree>
    <p:extLst>
      <p:ext uri="{BB962C8B-B14F-4D97-AF65-F5344CB8AC3E}">
        <p14:creationId xmlns:p14="http://schemas.microsoft.com/office/powerpoint/2010/main" val="2964353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49998A1-0092-1333-4673-8A4479BAC6B8}"/>
              </a:ext>
            </a:extLst>
          </p:cNvPr>
          <p:cNvSpPr>
            <a:spLocks noGrp="1"/>
          </p:cNvSpPr>
          <p:nvPr>
            <p:ph type="subTitle" idx="1"/>
          </p:nvPr>
        </p:nvSpPr>
        <p:spPr/>
        <p:txBody>
          <a:bodyPr/>
          <a:lstStyle/>
          <a:p>
            <a:endParaRPr lang="en-US"/>
          </a:p>
        </p:txBody>
      </p:sp>
      <p:pic>
        <p:nvPicPr>
          <p:cNvPr id="5" name="Content Placeholder 4">
            <a:extLst>
              <a:ext uri="{FF2B5EF4-FFF2-40B4-BE49-F238E27FC236}">
                <a16:creationId xmlns:a16="http://schemas.microsoft.com/office/drawing/2014/main" id="{C7542F53-562A-197F-AFBF-BC3334623E6D}"/>
              </a:ext>
            </a:extLst>
          </p:cNvPr>
          <p:cNvPicPr>
            <a:picLocks noGrp="1" noChangeAspect="1"/>
          </p:cNvPicPr>
          <p:nvPr/>
        </p:nvPicPr>
        <p:blipFill>
          <a:blip r:embed="rId2"/>
          <a:stretch>
            <a:fillRect/>
          </a:stretch>
        </p:blipFill>
        <p:spPr>
          <a:xfrm>
            <a:off x="838306" y="928968"/>
            <a:ext cx="7467387" cy="3751062"/>
          </a:xfrm>
          <a:prstGeom prst="rect">
            <a:avLst/>
          </a:prstGeom>
        </p:spPr>
      </p:pic>
      <p:sp>
        <p:nvSpPr>
          <p:cNvPr id="7" name="Title 6">
            <a:extLst>
              <a:ext uri="{FF2B5EF4-FFF2-40B4-BE49-F238E27FC236}">
                <a16:creationId xmlns:a16="http://schemas.microsoft.com/office/drawing/2014/main" id="{3ACC044A-3DDA-A145-4119-8A703E3DFF60}"/>
              </a:ext>
            </a:extLst>
          </p:cNvPr>
          <p:cNvSpPr>
            <a:spLocks noGrp="1"/>
          </p:cNvSpPr>
          <p:nvPr>
            <p:ph type="title"/>
          </p:nvPr>
        </p:nvSpPr>
        <p:spPr>
          <a:xfrm>
            <a:off x="85726" y="-171450"/>
            <a:ext cx="10379869" cy="996900"/>
          </a:xfrm>
        </p:spPr>
        <p:txBody>
          <a:bodyPr/>
          <a:lstStyle/>
          <a:p>
            <a:pPr algn="l"/>
            <a:r>
              <a:rPr lang="en-US" sz="3500" b="1" i="0" dirty="0">
                <a:solidFill>
                  <a:schemeClr val="bg1"/>
                </a:solidFill>
                <a:effectLst/>
                <a:latin typeface="IBM Plex Sans" panose="020B0503050203000203" pitchFamily="34" charset="0"/>
              </a:rPr>
              <a:t>4-channel, 24-bit ADC ADS1220</a:t>
            </a:r>
            <a:endParaRPr lang="en-US" sz="35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3853114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408680" y="2430025"/>
            <a:ext cx="8449913" cy="1621900"/>
          </a:xfrm>
          <a:prstGeom prst="rect">
            <a:avLst/>
          </a:prstGeom>
        </p:spPr>
        <p:txBody>
          <a:bodyPr spcFirstLastPara="1" wrap="square" lIns="91425" tIns="91425" rIns="91425" bIns="91425" anchor="b" anchorCtr="0">
            <a:noAutofit/>
          </a:bodyPr>
          <a:lstStyle/>
          <a:p>
            <a:pPr marL="0" lvl="0" indent="0"/>
            <a:r>
              <a:rPr lang="en-US" sz="4400" dirty="0"/>
              <a:t>Next phases (challenges/enhancement)</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1670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7076-B317-2C4F-7841-373C0C96083D}"/>
              </a:ext>
            </a:extLst>
          </p:cNvPr>
          <p:cNvSpPr>
            <a:spLocks noGrp="1"/>
          </p:cNvSpPr>
          <p:nvPr>
            <p:ph type="title"/>
          </p:nvPr>
        </p:nvSpPr>
        <p:spPr>
          <a:xfrm>
            <a:off x="-924975" y="-160656"/>
            <a:ext cx="4650300" cy="996900"/>
          </a:xfrm>
        </p:spPr>
        <p:txBody>
          <a:bodyPr/>
          <a:lstStyle/>
          <a:p>
            <a:r>
              <a:rPr lang="en-US" sz="3500" dirty="0"/>
              <a:t>Next Steps</a:t>
            </a:r>
          </a:p>
        </p:txBody>
      </p:sp>
      <p:sp>
        <p:nvSpPr>
          <p:cNvPr id="4" name="Subtitle 3">
            <a:extLst>
              <a:ext uri="{FF2B5EF4-FFF2-40B4-BE49-F238E27FC236}">
                <a16:creationId xmlns:a16="http://schemas.microsoft.com/office/drawing/2014/main" id="{23AD29FE-DFA5-0CC4-505A-9166DBE24F4B}"/>
              </a:ext>
            </a:extLst>
          </p:cNvPr>
          <p:cNvSpPr>
            <a:spLocks noGrp="1"/>
          </p:cNvSpPr>
          <p:nvPr>
            <p:ph type="subTitle" idx="1"/>
          </p:nvPr>
        </p:nvSpPr>
        <p:spPr>
          <a:xfrm>
            <a:off x="260886" y="1032843"/>
            <a:ext cx="8090157" cy="1960387"/>
          </a:xfrm>
        </p:spPr>
        <p:txBody>
          <a:bodyPr/>
          <a:lstStyle/>
          <a:p>
            <a:pPr marL="482600" indent="-342900" algn="l">
              <a:buAutoNum type="arabicPeriod"/>
            </a:pPr>
            <a:r>
              <a:rPr lang="en-US" dirty="0"/>
              <a:t>Work on a bigger dataset that has more subjects</a:t>
            </a:r>
          </a:p>
          <a:p>
            <a:pPr marL="482600" indent="-342900" algn="l">
              <a:buAutoNum type="arabicPeriod"/>
            </a:pPr>
            <a:r>
              <a:rPr lang="en-US" dirty="0"/>
              <a:t>Achieve subject independency (started)</a:t>
            </a:r>
          </a:p>
          <a:p>
            <a:pPr marL="482600" indent="-342900" algn="l">
              <a:buAutoNum type="arabicPeriod"/>
            </a:pPr>
            <a:r>
              <a:rPr lang="en-US" dirty="0"/>
              <a:t>Continue building the hardware</a:t>
            </a:r>
          </a:p>
          <a:p>
            <a:pPr marL="482600" indent="-342900" algn="l">
              <a:buAutoNum type="arabicPeriod"/>
            </a:pPr>
            <a:r>
              <a:rPr lang="en-US" dirty="0"/>
              <a:t>Test the hardware</a:t>
            </a:r>
          </a:p>
          <a:p>
            <a:pPr marL="482600" indent="-342900" algn="l">
              <a:buAutoNum type="arabicPeriod"/>
            </a:pPr>
            <a:r>
              <a:rPr lang="en-US" dirty="0"/>
              <a:t>Building a real-time system integrating the hardware with the deep learning model &amp; mobile application</a:t>
            </a:r>
          </a:p>
        </p:txBody>
      </p:sp>
    </p:spTree>
    <p:extLst>
      <p:ext uri="{BB962C8B-B14F-4D97-AF65-F5344CB8AC3E}">
        <p14:creationId xmlns:p14="http://schemas.microsoft.com/office/powerpoint/2010/main" val="325516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8"/>
          <p:cNvSpPr txBox="1">
            <a:spLocks noGrp="1"/>
          </p:cNvSpPr>
          <p:nvPr>
            <p:ph type="title"/>
          </p:nvPr>
        </p:nvSpPr>
        <p:spPr>
          <a:xfrm>
            <a:off x="2876029" y="93049"/>
            <a:ext cx="31611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Fundings</a:t>
            </a:r>
            <a:endParaRPr dirty="0"/>
          </a:p>
        </p:txBody>
      </p:sp>
      <p:sp>
        <p:nvSpPr>
          <p:cNvPr id="2" name="TextBox 1">
            <a:extLst>
              <a:ext uri="{FF2B5EF4-FFF2-40B4-BE49-F238E27FC236}">
                <a16:creationId xmlns:a16="http://schemas.microsoft.com/office/drawing/2014/main" id="{0142952D-52E3-B297-2C53-B3D0E9F07861}"/>
              </a:ext>
            </a:extLst>
          </p:cNvPr>
          <p:cNvSpPr txBox="1"/>
          <p:nvPr/>
        </p:nvSpPr>
        <p:spPr>
          <a:xfrm>
            <a:off x="242887" y="1042988"/>
            <a:ext cx="6979443" cy="1477328"/>
          </a:xfrm>
          <a:prstGeom prst="rect">
            <a:avLst/>
          </a:prstGeom>
          <a:noFill/>
        </p:spPr>
        <p:txBody>
          <a:bodyPr wrap="square" rtlCol="0">
            <a:spAutoFit/>
          </a:bodyPr>
          <a:lstStyle/>
          <a:p>
            <a:r>
              <a:rPr lang="en-US" sz="1800" dirty="0">
                <a:solidFill>
                  <a:schemeClr val="bg1"/>
                </a:solidFill>
                <a:latin typeface="IBM Plex Sans" panose="020B0503050203000203" pitchFamily="34" charset="0"/>
              </a:rPr>
              <a:t>We got accepted in 2 fundings:</a:t>
            </a:r>
            <a:endParaRPr lang="ar-EG"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a:p>
            <a:pPr marL="342900" indent="-342900">
              <a:buClr>
                <a:schemeClr val="bg1"/>
              </a:buClr>
              <a:buAutoNum type="arabicPeriod"/>
            </a:pPr>
            <a:r>
              <a:rPr lang="en-US" sz="1800" dirty="0">
                <a:solidFill>
                  <a:schemeClr val="bg1"/>
                </a:solidFill>
                <a:latin typeface="IBM Plex Sans" panose="020B0503050203000203" pitchFamily="34" charset="0"/>
              </a:rPr>
              <a:t>Information Technology Academic Collaboration (ITAC)</a:t>
            </a:r>
          </a:p>
          <a:p>
            <a:pPr marL="342900" indent="-342900">
              <a:buClr>
                <a:schemeClr val="bg1"/>
              </a:buClr>
              <a:buAutoNum type="arabicPeriod"/>
            </a:pPr>
            <a:r>
              <a:rPr lang="en-US" sz="1800" dirty="0">
                <a:solidFill>
                  <a:schemeClr val="bg1"/>
                </a:solidFill>
                <a:latin typeface="IBM Plex Sans" panose="020B0503050203000203" pitchFamily="34" charset="0"/>
              </a:rPr>
              <a:t>Egyptian Academy of Scientific Research and Technology</a:t>
            </a:r>
          </a:p>
          <a:p>
            <a:pPr marL="342900" indent="-342900">
              <a:buClr>
                <a:schemeClr val="bg1"/>
              </a:buClr>
              <a:buFont typeface="+mj-lt"/>
              <a:buAutoNum type="arabicPeriod"/>
            </a:pPr>
            <a:endParaRPr lang="en-US" sz="1800" dirty="0">
              <a:latin typeface="IBM Plex Sans" panose="020B0503050203000203"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6"/>
        <p:cNvGrpSpPr/>
        <p:nvPr/>
      </p:nvGrpSpPr>
      <p:grpSpPr>
        <a:xfrm>
          <a:off x="0" y="0"/>
          <a:ext cx="0" cy="0"/>
          <a:chOff x="0" y="0"/>
          <a:chExt cx="0" cy="0"/>
        </a:xfrm>
      </p:grpSpPr>
      <p:sp>
        <p:nvSpPr>
          <p:cNvPr id="4257" name="Google Shape;4257;p126"/>
          <p:cNvSpPr txBox="1">
            <a:spLocks noGrp="1"/>
          </p:cNvSpPr>
          <p:nvPr>
            <p:ph type="subTitle" idx="1"/>
          </p:nvPr>
        </p:nvSpPr>
        <p:spPr>
          <a:xfrm>
            <a:off x="77429" y="898706"/>
            <a:ext cx="7775071" cy="3446100"/>
          </a:xfrm>
          <a:prstGeom prst="rect">
            <a:avLst/>
          </a:prstGeom>
        </p:spPr>
        <p:txBody>
          <a:bodyPr spcFirstLastPara="1" wrap="square" lIns="91425" tIns="91425" rIns="91425" bIns="91425" anchor="t" anchorCtr="0">
            <a:noAutofit/>
          </a:bodyPr>
          <a:lstStyle/>
          <a:p>
            <a:pPr algn="l"/>
            <a:r>
              <a:rPr lang="en-US" sz="1800" b="0" i="0" dirty="0">
                <a:solidFill>
                  <a:schemeClr val="bg1"/>
                </a:solidFill>
                <a:effectLst/>
                <a:latin typeface="IBM Plex Sans" panose="020B0503050203000203" pitchFamily="34" charset="0"/>
                <a:hlinkClick r:id="rId3"/>
              </a:rPr>
              <a:t>An efficient P300-based brain–computer interface for disabled subjects</a:t>
            </a:r>
            <a:endParaRPr lang="en-US" sz="1800" b="0" i="0" dirty="0">
              <a:solidFill>
                <a:schemeClr val="bg1"/>
              </a:solidFill>
              <a:effectLst/>
              <a:latin typeface="IBM Plex Sans" panose="020B0503050203000203" pitchFamily="34" charset="0"/>
            </a:endParaRPr>
          </a:p>
          <a:p>
            <a:pPr algn="l"/>
            <a:r>
              <a:rPr lang="en-US" sz="1800" dirty="0">
                <a:solidFill>
                  <a:schemeClr val="bg1"/>
                </a:solidFill>
                <a:latin typeface="IBM Plex Sans" panose="020B0503050203000203" pitchFamily="34" charset="0"/>
                <a:hlinkClick r:id="rId4"/>
              </a:rPr>
              <a:t>EPFL dataset </a:t>
            </a:r>
            <a:endParaRPr lang="en-US" sz="1800" b="0" i="0" dirty="0">
              <a:solidFill>
                <a:schemeClr val="bg1"/>
              </a:solidFill>
              <a:effectLst/>
              <a:latin typeface="IBM Plex Sans" panose="020B0503050203000203" pitchFamily="34" charset="0"/>
            </a:endParaRPr>
          </a:p>
        </p:txBody>
      </p:sp>
      <p:sp>
        <p:nvSpPr>
          <p:cNvPr id="4258" name="Google Shape;4258;p126"/>
          <p:cNvSpPr txBox="1">
            <a:spLocks noGrp="1"/>
          </p:cNvSpPr>
          <p:nvPr>
            <p:ph type="title"/>
          </p:nvPr>
        </p:nvSpPr>
        <p:spPr>
          <a:xfrm>
            <a:off x="148500" y="1299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3906"/>
            <a:ext cx="4319100" cy="1723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First seminar recap</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123"/>
          <p:cNvSpPr txBox="1">
            <a:spLocks noGrp="1"/>
          </p:cNvSpPr>
          <p:nvPr>
            <p:ph type="title"/>
          </p:nvPr>
        </p:nvSpPr>
        <p:spPr>
          <a:xfrm>
            <a:off x="-2488234" y="2601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 Stack</a:t>
            </a:r>
            <a:endParaRPr dirty="0"/>
          </a:p>
        </p:txBody>
      </p:sp>
      <p:pic>
        <p:nvPicPr>
          <p:cNvPr id="5" name="Picture 4" descr="Logo&#10;&#10;Description automatically generated">
            <a:extLst>
              <a:ext uri="{FF2B5EF4-FFF2-40B4-BE49-F238E27FC236}">
                <a16:creationId xmlns:a16="http://schemas.microsoft.com/office/drawing/2014/main" id="{D41A9BDE-71D4-1E58-AD4E-279E2E7B8CFC}"/>
              </a:ext>
            </a:extLst>
          </p:cNvPr>
          <p:cNvPicPr>
            <a:picLocks noChangeAspect="1"/>
          </p:cNvPicPr>
          <p:nvPr/>
        </p:nvPicPr>
        <p:blipFill>
          <a:blip r:embed="rId3"/>
          <a:stretch>
            <a:fillRect/>
          </a:stretch>
        </p:blipFill>
        <p:spPr>
          <a:xfrm>
            <a:off x="341009" y="3648076"/>
            <a:ext cx="2166080" cy="836895"/>
          </a:xfrm>
          <a:prstGeom prst="rect">
            <a:avLst/>
          </a:prstGeom>
        </p:spPr>
      </p:pic>
      <p:pic>
        <p:nvPicPr>
          <p:cNvPr id="7" name="Picture 6" descr="A red and white sign&#10;&#10;Description automatically generated with low confidence">
            <a:extLst>
              <a:ext uri="{FF2B5EF4-FFF2-40B4-BE49-F238E27FC236}">
                <a16:creationId xmlns:a16="http://schemas.microsoft.com/office/drawing/2014/main" id="{44B2F2B4-9C97-2523-5917-4C880FC40B26}"/>
              </a:ext>
            </a:extLst>
          </p:cNvPr>
          <p:cNvPicPr>
            <a:picLocks noChangeAspect="1"/>
          </p:cNvPicPr>
          <p:nvPr/>
        </p:nvPicPr>
        <p:blipFill>
          <a:blip r:embed="rId4"/>
          <a:stretch>
            <a:fillRect/>
          </a:stretch>
        </p:blipFill>
        <p:spPr>
          <a:xfrm>
            <a:off x="3279397" y="3648076"/>
            <a:ext cx="2354487" cy="683197"/>
          </a:xfrm>
          <a:prstGeom prst="rect">
            <a:avLst/>
          </a:prstGeom>
        </p:spPr>
      </p:pic>
      <p:pic>
        <p:nvPicPr>
          <p:cNvPr id="11" name="Picture 10" descr="Company name&#10;&#10;Description automatically generated">
            <a:extLst>
              <a:ext uri="{FF2B5EF4-FFF2-40B4-BE49-F238E27FC236}">
                <a16:creationId xmlns:a16="http://schemas.microsoft.com/office/drawing/2014/main" id="{B6684E10-00D3-1C46-D611-2C962BCCD5E2}"/>
              </a:ext>
            </a:extLst>
          </p:cNvPr>
          <p:cNvPicPr>
            <a:picLocks noChangeAspect="1"/>
          </p:cNvPicPr>
          <p:nvPr/>
        </p:nvPicPr>
        <p:blipFill>
          <a:blip r:embed="rId5"/>
          <a:stretch>
            <a:fillRect/>
          </a:stretch>
        </p:blipFill>
        <p:spPr>
          <a:xfrm>
            <a:off x="6328998" y="1123563"/>
            <a:ext cx="2217952" cy="1327368"/>
          </a:xfrm>
          <a:prstGeom prst="rect">
            <a:avLst/>
          </a:prstGeom>
        </p:spPr>
      </p:pic>
      <p:pic>
        <p:nvPicPr>
          <p:cNvPr id="13" name="Picture 12" descr="Logo&#10;&#10;Description automatically generated">
            <a:extLst>
              <a:ext uri="{FF2B5EF4-FFF2-40B4-BE49-F238E27FC236}">
                <a16:creationId xmlns:a16="http://schemas.microsoft.com/office/drawing/2014/main" id="{E0B197B8-DE6A-1947-022E-6EA1A99CFD59}"/>
              </a:ext>
            </a:extLst>
          </p:cNvPr>
          <p:cNvPicPr>
            <a:picLocks noChangeAspect="1"/>
          </p:cNvPicPr>
          <p:nvPr/>
        </p:nvPicPr>
        <p:blipFill>
          <a:blip r:embed="rId6"/>
          <a:stretch>
            <a:fillRect/>
          </a:stretch>
        </p:blipFill>
        <p:spPr>
          <a:xfrm>
            <a:off x="704373" y="1076976"/>
            <a:ext cx="1555885" cy="1555885"/>
          </a:xfrm>
          <a:prstGeom prst="rect">
            <a:avLst/>
          </a:prstGeom>
        </p:spPr>
      </p:pic>
      <p:pic>
        <p:nvPicPr>
          <p:cNvPr id="17" name="Picture 16" descr="Logo&#10;&#10;Description automatically generated">
            <a:extLst>
              <a:ext uri="{FF2B5EF4-FFF2-40B4-BE49-F238E27FC236}">
                <a16:creationId xmlns:a16="http://schemas.microsoft.com/office/drawing/2014/main" id="{701AC9CC-9F02-5981-3421-85BB6CA6389B}"/>
              </a:ext>
            </a:extLst>
          </p:cNvPr>
          <p:cNvPicPr>
            <a:picLocks noChangeAspect="1"/>
          </p:cNvPicPr>
          <p:nvPr/>
        </p:nvPicPr>
        <p:blipFill>
          <a:blip r:embed="rId7"/>
          <a:stretch>
            <a:fillRect/>
          </a:stretch>
        </p:blipFill>
        <p:spPr>
          <a:xfrm>
            <a:off x="3185652" y="1036544"/>
            <a:ext cx="2110629" cy="1414387"/>
          </a:xfrm>
          <a:prstGeom prst="rect">
            <a:avLst/>
          </a:prstGeom>
        </p:spPr>
      </p:pic>
      <p:pic>
        <p:nvPicPr>
          <p:cNvPr id="21" name="Picture 20" descr="Logo, company name&#10;&#10;Description automatically generated">
            <a:extLst>
              <a:ext uri="{FF2B5EF4-FFF2-40B4-BE49-F238E27FC236}">
                <a16:creationId xmlns:a16="http://schemas.microsoft.com/office/drawing/2014/main" id="{1DDCA996-1A25-695E-7E9D-502B028097F7}"/>
              </a:ext>
            </a:extLst>
          </p:cNvPr>
          <p:cNvPicPr>
            <a:picLocks noChangeAspect="1"/>
          </p:cNvPicPr>
          <p:nvPr/>
        </p:nvPicPr>
        <p:blipFill>
          <a:blip r:embed="rId8"/>
          <a:stretch>
            <a:fillRect/>
          </a:stretch>
        </p:blipFill>
        <p:spPr>
          <a:xfrm>
            <a:off x="6328998" y="3235576"/>
            <a:ext cx="2217952" cy="12493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title"/>
          </p:nvPr>
        </p:nvSpPr>
        <p:spPr>
          <a:xfrm>
            <a:off x="2588341" y="3423944"/>
            <a:ext cx="3576485" cy="73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69"/>
          <p:cNvPicPr preferRelativeResize="0"/>
          <p:nvPr/>
        </p:nvPicPr>
        <p:blipFill rotWithShape="1">
          <a:blip r:embed="rId3">
            <a:alphaModFix/>
          </a:blip>
          <a:srcRect t="6539" b="4602"/>
          <a:stretch/>
        </p:blipFill>
        <p:spPr>
          <a:xfrm>
            <a:off x="2865675" y="823258"/>
            <a:ext cx="3412649" cy="2104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74"/>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74"/>
          <p:cNvGrpSpPr/>
          <p:nvPr/>
        </p:nvGrpSpPr>
        <p:grpSpPr>
          <a:xfrm>
            <a:off x="273858" y="1015569"/>
            <a:ext cx="3810321" cy="3571179"/>
            <a:chOff x="713100" y="1597775"/>
            <a:chExt cx="5712625" cy="3217500"/>
          </a:xfrm>
        </p:grpSpPr>
        <p:sp>
          <p:nvSpPr>
            <p:cNvPr id="871" name="Google Shape;871;p74"/>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4"/>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74"/>
          <p:cNvSpPr txBox="1">
            <a:spLocks noGrp="1"/>
          </p:cNvSpPr>
          <p:nvPr>
            <p:ph type="title"/>
          </p:nvPr>
        </p:nvSpPr>
        <p:spPr>
          <a:xfrm>
            <a:off x="213447" y="137887"/>
            <a:ext cx="69660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definition &amp; motivation</a:t>
            </a:r>
            <a:endParaRPr dirty="0"/>
          </a:p>
        </p:txBody>
      </p:sp>
      <p:sp>
        <p:nvSpPr>
          <p:cNvPr id="874" name="Google Shape;874;p74"/>
          <p:cNvSpPr txBox="1">
            <a:spLocks noGrp="1"/>
          </p:cNvSpPr>
          <p:nvPr>
            <p:ph type="subTitle" idx="1"/>
          </p:nvPr>
        </p:nvSpPr>
        <p:spPr>
          <a:xfrm>
            <a:off x="455104" y="1411158"/>
            <a:ext cx="3355365" cy="24526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bg1"/>
                </a:solidFill>
                <a:latin typeface="-apple-system"/>
              </a:rPr>
              <a:t>A</a:t>
            </a:r>
            <a:r>
              <a:rPr lang="en-US" sz="1600" b="0" i="0" dirty="0">
                <a:solidFill>
                  <a:schemeClr val="bg1"/>
                </a:solidFill>
                <a:effectLst/>
                <a:latin typeface="-apple-system"/>
              </a:rPr>
              <a:t>ccording to the World Health Organization (WHO), more than 1 billion people globally have some form of disability, and around 15% of the world's </a:t>
            </a:r>
            <a:r>
              <a:rPr lang="en-US" sz="1600" b="0" i="0" dirty="0">
                <a:solidFill>
                  <a:schemeClr val="bg1"/>
                </a:solidFill>
                <a:effectLst/>
                <a:latin typeface="IBM Plex Sans" panose="020B0503050203000203" pitchFamily="34" charset="0"/>
              </a:rPr>
              <a:t>population</a:t>
            </a:r>
            <a:r>
              <a:rPr lang="en-US" sz="1600" b="0" i="0" dirty="0">
                <a:solidFill>
                  <a:schemeClr val="bg1"/>
                </a:solidFill>
                <a:effectLst/>
                <a:latin typeface="-apple-system"/>
              </a:rPr>
              <a:t> has a disability. The business problem faced by people with disabilities who need a brain speller is the lack of affordable and accessible brain-speller technology in the market. </a:t>
            </a:r>
            <a:endParaRPr sz="1600" dirty="0">
              <a:solidFill>
                <a:schemeClr val="bg1"/>
              </a:solidFill>
            </a:endParaRPr>
          </a:p>
        </p:txBody>
      </p:sp>
      <p:pic>
        <p:nvPicPr>
          <p:cNvPr id="5" name="Picture 4" descr="Chart, pie chart&#10;&#10;Description automatically generated">
            <a:extLst>
              <a:ext uri="{FF2B5EF4-FFF2-40B4-BE49-F238E27FC236}">
                <a16:creationId xmlns:a16="http://schemas.microsoft.com/office/drawing/2014/main" id="{D5ECC1FE-07EA-8B69-27EC-AAEDF9AC2592}"/>
              </a:ext>
            </a:extLst>
          </p:cNvPr>
          <p:cNvPicPr>
            <a:picLocks noChangeAspect="1"/>
          </p:cNvPicPr>
          <p:nvPr/>
        </p:nvPicPr>
        <p:blipFill>
          <a:blip r:embed="rId3"/>
          <a:stretch>
            <a:fillRect/>
          </a:stretch>
        </p:blipFill>
        <p:spPr>
          <a:xfrm>
            <a:off x="4245587" y="1506752"/>
            <a:ext cx="4762749" cy="24531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5"/>
          <p:cNvSpPr/>
          <p:nvPr/>
        </p:nvSpPr>
        <p:spPr>
          <a:xfrm>
            <a:off x="271169" y="929723"/>
            <a:ext cx="3795733" cy="4096737"/>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5"/>
          <p:cNvSpPr txBox="1">
            <a:spLocks noGrp="1"/>
          </p:cNvSpPr>
          <p:nvPr>
            <p:ph type="title"/>
          </p:nvPr>
        </p:nvSpPr>
        <p:spPr>
          <a:xfrm>
            <a:off x="160181" y="117040"/>
            <a:ext cx="9048113" cy="706800"/>
          </a:xfrm>
          <a:prstGeom prst="rect">
            <a:avLst/>
          </a:prstGeom>
        </p:spPr>
        <p:txBody>
          <a:bodyPr spcFirstLastPara="1" wrap="square" lIns="91425" tIns="91425" rIns="91425" bIns="91425" anchor="b" anchorCtr="0">
            <a:noAutofit/>
          </a:bodyPr>
          <a:lstStyle/>
          <a:p>
            <a:pPr lvl="0"/>
            <a:r>
              <a:rPr lang="en" dirty="0"/>
              <a:t>Problem definition &amp; motivation</a:t>
            </a:r>
            <a:endParaRPr dirty="0"/>
          </a:p>
        </p:txBody>
      </p:sp>
      <p:sp>
        <p:nvSpPr>
          <p:cNvPr id="890" name="Google Shape;890;p75"/>
          <p:cNvSpPr txBox="1">
            <a:spLocks noGrp="1"/>
          </p:cNvSpPr>
          <p:nvPr>
            <p:ph type="subTitle" idx="1"/>
          </p:nvPr>
        </p:nvSpPr>
        <p:spPr>
          <a:xfrm>
            <a:off x="271169" y="929723"/>
            <a:ext cx="3508729" cy="3630295"/>
          </a:xfrm>
          <a:prstGeom prst="rect">
            <a:avLst/>
          </a:prstGeom>
        </p:spPr>
        <p:txBody>
          <a:bodyPr spcFirstLastPara="1" wrap="square" lIns="91425" tIns="91425" rIns="91425" bIns="91425" anchor="t" anchorCtr="0">
            <a:noAutofit/>
          </a:bodyPr>
          <a:lstStyle/>
          <a:p>
            <a:pPr marL="0" lvl="0" indent="0"/>
            <a:r>
              <a:rPr lang="en-US" dirty="0">
                <a:solidFill>
                  <a:schemeClr val="bg1"/>
                </a:solidFill>
                <a:latin typeface="IBM Plex Sans" panose="020B0503050203000203" pitchFamily="34" charset="0"/>
              </a:rPr>
              <a:t>Brain-spellers are devices that enable individuals with disabilities to communicate by interpreting their brain activity and translating it into text or speech. However, the high cost of these devices and the limited availability of trained professionals to help individuals with disabilities use them effectively make it difficult for many people to access this technology. This results in a significant communication barrier for individuals with disabilities, limiting their ability to interact with others and participate fully in social, educational, and professional activities.</a:t>
            </a:r>
            <a:endParaRPr dirty="0">
              <a:latin typeface="IBM Plex Sans" panose="020B0503050203000203" pitchFamily="34" charset="0"/>
            </a:endParaRPr>
          </a:p>
        </p:txBody>
      </p:sp>
      <p:grpSp>
        <p:nvGrpSpPr>
          <p:cNvPr id="898" name="Google Shape;898;p75"/>
          <p:cNvGrpSpPr/>
          <p:nvPr/>
        </p:nvGrpSpPr>
        <p:grpSpPr>
          <a:xfrm>
            <a:off x="7085377" y="4421579"/>
            <a:ext cx="1163678" cy="63948"/>
            <a:chOff x="3779200" y="1371600"/>
            <a:chExt cx="1992600" cy="109500"/>
          </a:xfrm>
        </p:grpSpPr>
        <p:sp>
          <p:nvSpPr>
            <p:cNvPr id="899" name="Google Shape;899;p7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person wearing a headdress looking at a computer screen&#10;&#10;Description automatically generated with low confidence">
            <a:extLst>
              <a:ext uri="{FF2B5EF4-FFF2-40B4-BE49-F238E27FC236}">
                <a16:creationId xmlns:a16="http://schemas.microsoft.com/office/drawing/2014/main" id="{7E7599DE-C892-B05C-8A90-074C335BA858}"/>
              </a:ext>
            </a:extLst>
          </p:cNvPr>
          <p:cNvPicPr>
            <a:picLocks noChangeAspect="1"/>
          </p:cNvPicPr>
          <p:nvPr/>
        </p:nvPicPr>
        <p:blipFill>
          <a:blip r:embed="rId3"/>
          <a:stretch>
            <a:fillRect/>
          </a:stretch>
        </p:blipFill>
        <p:spPr>
          <a:xfrm>
            <a:off x="4222900" y="1269284"/>
            <a:ext cx="4444541" cy="29511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grpSp>
        <p:nvGrpSpPr>
          <p:cNvPr id="946" name="Google Shape;946;p78"/>
          <p:cNvGrpSpPr/>
          <p:nvPr/>
        </p:nvGrpSpPr>
        <p:grpSpPr>
          <a:xfrm>
            <a:off x="5189906" y="1011230"/>
            <a:ext cx="3810321" cy="1931995"/>
            <a:chOff x="713100" y="1597775"/>
            <a:chExt cx="5712625" cy="3217500"/>
          </a:xfrm>
        </p:grpSpPr>
        <p:sp>
          <p:nvSpPr>
            <p:cNvPr id="947" name="Google Shape;947;p78"/>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9" name="Google Shape;949;p78"/>
          <p:cNvPicPr preferRelativeResize="0"/>
          <p:nvPr/>
        </p:nvPicPr>
        <p:blipFill>
          <a:blip r:embed="rId3">
            <a:alphaModFix/>
          </a:blip>
          <a:stretch>
            <a:fillRect/>
          </a:stretch>
        </p:blipFill>
        <p:spPr>
          <a:xfrm>
            <a:off x="76355" y="-51412"/>
            <a:ext cx="6123215" cy="5143501"/>
          </a:xfrm>
          <a:prstGeom prst="rect">
            <a:avLst/>
          </a:prstGeom>
          <a:noFill/>
          <a:ln>
            <a:noFill/>
          </a:ln>
        </p:spPr>
      </p:pic>
      <p:sp>
        <p:nvSpPr>
          <p:cNvPr id="954" name="Google Shape;954;p78"/>
          <p:cNvSpPr txBox="1">
            <a:spLocks noGrp="1"/>
          </p:cNvSpPr>
          <p:nvPr>
            <p:ph type="title"/>
          </p:nvPr>
        </p:nvSpPr>
        <p:spPr>
          <a:xfrm>
            <a:off x="5189906" y="316962"/>
            <a:ext cx="256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955" name="Google Shape;955;p78"/>
          <p:cNvSpPr txBox="1">
            <a:spLocks noGrp="1"/>
          </p:cNvSpPr>
          <p:nvPr>
            <p:ph type="subTitle" idx="1"/>
          </p:nvPr>
        </p:nvSpPr>
        <p:spPr>
          <a:xfrm>
            <a:off x="5411363" y="1231176"/>
            <a:ext cx="3051520" cy="18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IBM Plex Sans" panose="020B0503050203000203" pitchFamily="34" charset="0"/>
              </a:rPr>
              <a:t>Develop a technology that can use p300 signals directly from the brain to help disabled people interact with machines, especially cell phones.</a:t>
            </a:r>
            <a:endParaRPr dirty="0">
              <a:latin typeface="IBM Plex Sans" panose="020B0503050203000203" pitchFamily="34" charset="0"/>
            </a:endParaRPr>
          </a:p>
        </p:txBody>
      </p:sp>
      <p:grpSp>
        <p:nvGrpSpPr>
          <p:cNvPr id="956" name="Google Shape;956;p78"/>
          <p:cNvGrpSpPr/>
          <p:nvPr/>
        </p:nvGrpSpPr>
        <p:grpSpPr>
          <a:xfrm rot="5400000">
            <a:off x="131252" y="1089229"/>
            <a:ext cx="1163678" cy="63948"/>
            <a:chOff x="3779200" y="1371600"/>
            <a:chExt cx="1992600" cy="109500"/>
          </a:xfrm>
        </p:grpSpPr>
        <p:sp>
          <p:nvSpPr>
            <p:cNvPr id="957" name="Google Shape;957;p7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0"/>
          <p:cNvSpPr/>
          <p:nvPr/>
        </p:nvSpPr>
        <p:spPr>
          <a:xfrm>
            <a:off x="3850050" y="1091575"/>
            <a:ext cx="1443900" cy="14439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txBox="1">
            <a:spLocks noGrp="1"/>
          </p:cNvSpPr>
          <p:nvPr>
            <p:ph type="title"/>
          </p:nvPr>
        </p:nvSpPr>
        <p:spPr>
          <a:xfrm>
            <a:off x="1261819" y="2535451"/>
            <a:ext cx="7032881" cy="1443900"/>
          </a:xfrm>
          <a:prstGeom prst="rect">
            <a:avLst/>
          </a:prstGeom>
        </p:spPr>
        <p:txBody>
          <a:bodyPr spcFirstLastPara="1" wrap="square" lIns="91425" tIns="91425" rIns="91425" bIns="91425" anchor="b" anchorCtr="0">
            <a:noAutofit/>
          </a:bodyPr>
          <a:lstStyle/>
          <a:p>
            <a:pPr lvl="0"/>
            <a:r>
              <a:rPr lang="en-US" sz="4400" dirty="0"/>
              <a:t>System architecture &amp; implemented algorithms </a:t>
            </a:r>
          </a:p>
        </p:txBody>
      </p:sp>
      <p:sp>
        <p:nvSpPr>
          <p:cNvPr id="986" name="Google Shape;986;p80"/>
          <p:cNvSpPr txBox="1">
            <a:spLocks noGrp="1"/>
          </p:cNvSpPr>
          <p:nvPr>
            <p:ph type="title" idx="2"/>
          </p:nvPr>
        </p:nvSpPr>
        <p:spPr>
          <a:xfrm>
            <a:off x="3752250" y="1392613"/>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grpSp>
        <p:nvGrpSpPr>
          <p:cNvPr id="988" name="Google Shape;988;p80"/>
          <p:cNvGrpSpPr/>
          <p:nvPr/>
        </p:nvGrpSpPr>
        <p:grpSpPr>
          <a:xfrm rot="5400000">
            <a:off x="7906992" y="4016075"/>
            <a:ext cx="1160092" cy="63948"/>
            <a:chOff x="3779200" y="1371600"/>
            <a:chExt cx="1992600" cy="109500"/>
          </a:xfrm>
        </p:grpSpPr>
        <p:sp>
          <p:nvSpPr>
            <p:cNvPr id="989" name="Google Shape;989;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80"/>
          <p:cNvGrpSpPr/>
          <p:nvPr/>
        </p:nvGrpSpPr>
        <p:grpSpPr>
          <a:xfrm rot="5400000">
            <a:off x="76917" y="1063475"/>
            <a:ext cx="1160092" cy="63948"/>
            <a:chOff x="3779200" y="1371600"/>
            <a:chExt cx="1992600" cy="109500"/>
          </a:xfrm>
        </p:grpSpPr>
        <p:sp>
          <p:nvSpPr>
            <p:cNvPr id="996" name="Google Shape;996;p8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TotalTime>
  <Words>1723</Words>
  <Application>Microsoft Office PowerPoint</Application>
  <PresentationFormat>On-screen Show (16:9)</PresentationFormat>
  <Paragraphs>429</Paragraphs>
  <Slides>51</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IBM Plex Sans</vt:lpstr>
      <vt:lpstr>Tw Cen MT</vt:lpstr>
      <vt:lpstr>IBM Plex Sans SemiBold</vt:lpstr>
      <vt:lpstr>futura-pt</vt:lpstr>
      <vt:lpstr>IBM Plex Sans Medium</vt:lpstr>
      <vt:lpstr>Arial</vt:lpstr>
      <vt:lpstr>-apple-system</vt:lpstr>
      <vt:lpstr>Korean AI Agency Pitch Deck XL by Slidesgo</vt:lpstr>
      <vt:lpstr>NeuroPhone</vt:lpstr>
      <vt:lpstr>Under the supervision of</vt:lpstr>
      <vt:lpstr>Meet our team</vt:lpstr>
      <vt:lpstr>3</vt:lpstr>
      <vt:lpstr>First seminar recap</vt:lpstr>
      <vt:lpstr>Problem definition &amp; motivation</vt:lpstr>
      <vt:lpstr>Problem definition &amp; motivation</vt:lpstr>
      <vt:lpstr>Objective</vt:lpstr>
      <vt:lpstr>System architecture &amp; implemented algorithms </vt:lpstr>
      <vt:lpstr>System architecture</vt:lpstr>
      <vt:lpstr>EPFL Data</vt:lpstr>
      <vt:lpstr>Single run</vt:lpstr>
      <vt:lpstr>Preprocessing</vt:lpstr>
      <vt:lpstr>Modeling – Machine Learning</vt:lpstr>
      <vt:lpstr>Modeling – Deep Learning</vt:lpstr>
      <vt:lpstr>EEGNet Architecture</vt:lpstr>
      <vt:lpstr>ChronoNet V1 Architecture</vt:lpstr>
      <vt:lpstr>ChronoNet V2 Architecture</vt:lpstr>
      <vt:lpstr>ChronoNet V3 Architecture</vt:lpstr>
      <vt:lpstr>Deep Recurrent Convolution Neural Networks</vt:lpstr>
      <vt:lpstr>Convolution Neural Network Architecture</vt:lpstr>
      <vt:lpstr>Challenges</vt:lpstr>
      <vt:lpstr>Illustration of implementation results</vt:lpstr>
      <vt:lpstr>Machine Learning Results – Logistic Regression</vt:lpstr>
      <vt:lpstr>Machine Learning Results – LDA</vt:lpstr>
      <vt:lpstr>Deep Learning Results – EEGNet</vt:lpstr>
      <vt:lpstr>Deep Learning Results – ChronoNet V2</vt:lpstr>
      <vt:lpstr>Deep Learning Results – ChronoNet V3</vt:lpstr>
      <vt:lpstr>Deep Learning Results – DRCNN</vt:lpstr>
      <vt:lpstr>Deep Learning Results – CNN with class weight &amp; no K-fold</vt:lpstr>
      <vt:lpstr>Deep Learning Results – CNN with K-fold &amp; class weight</vt:lpstr>
      <vt:lpstr>Results summary  </vt:lpstr>
      <vt:lpstr>Demo</vt:lpstr>
      <vt:lpstr>Mobile application demo</vt:lpstr>
      <vt:lpstr>Hardware</vt:lpstr>
      <vt:lpstr>PowerPoint Presentation</vt:lpstr>
      <vt:lpstr>PowerPoint Presentation</vt:lpstr>
      <vt:lpstr>Amplifier circuit phases</vt:lpstr>
      <vt:lpstr>Protection</vt:lpstr>
      <vt:lpstr>Amplifier</vt:lpstr>
      <vt:lpstr>Notch filter</vt:lpstr>
      <vt:lpstr>2-Pole HPF</vt:lpstr>
      <vt:lpstr>Low pass filter (30)</vt:lpstr>
      <vt:lpstr>Another amplifier</vt:lpstr>
      <vt:lpstr>4-channel, 24-bit ADC ADS1220</vt:lpstr>
      <vt:lpstr>Next phases (challenges/enhancement)</vt:lpstr>
      <vt:lpstr>Next Steps</vt:lpstr>
      <vt:lpstr>Fundings</vt:lpstr>
      <vt:lpstr>Resources</vt:lpstr>
      <vt:lpstr>Tech Stack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NeuroPhone</dc:title>
  <cp:lastModifiedBy>نور محمد حسين محمود</cp:lastModifiedBy>
  <cp:revision>70</cp:revision>
  <dcterms:modified xsi:type="dcterms:W3CDTF">2023-04-01T10:18:08Z</dcterms:modified>
</cp:coreProperties>
</file>